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8229600" cx="14630400"/>
  <p:notesSz cx="8229600" cy="14630400"/>
  <p:embeddedFontLst>
    <p:embeddedFont>
      <p:font typeface="Roboto"/>
      <p:regular r:id="rId37"/>
      <p:bold r:id="rId38"/>
      <p:italic r:id="rId39"/>
      <p:boldItalic r:id="rId40"/>
    </p:embeddedFont>
    <p:embeddedFont>
      <p:font typeface="Gelasio"/>
      <p:regular r:id="rId41"/>
      <p:bold r:id="rId42"/>
      <p:italic r:id="rId43"/>
      <p:boldItalic r:id="rId44"/>
    </p:embeddedFont>
    <p:embeddedFont>
      <p:font typeface="Merriweather"/>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6.xml"/><Relationship Id="rId42" Type="http://schemas.openxmlformats.org/officeDocument/2006/relationships/font" Target="fonts/Gelasio-bold.fntdata"/><Relationship Id="rId41" Type="http://schemas.openxmlformats.org/officeDocument/2006/relationships/font" Target="fonts/Gelasio-regular.fntdata"/><Relationship Id="rId22" Type="http://schemas.openxmlformats.org/officeDocument/2006/relationships/slide" Target="slides/slide18.xml"/><Relationship Id="rId44" Type="http://schemas.openxmlformats.org/officeDocument/2006/relationships/font" Target="fonts/Gelasio-boldItalic.fntdata"/><Relationship Id="rId21" Type="http://schemas.openxmlformats.org/officeDocument/2006/relationships/slide" Target="slides/slide17.xml"/><Relationship Id="rId43" Type="http://schemas.openxmlformats.org/officeDocument/2006/relationships/font" Target="fonts/Gelasio-italic.fntdata"/><Relationship Id="rId24" Type="http://schemas.openxmlformats.org/officeDocument/2006/relationships/slide" Target="slides/slide20.xml"/><Relationship Id="rId46" Type="http://schemas.openxmlformats.org/officeDocument/2006/relationships/font" Target="fonts/Merriweather-bold.fntdata"/><Relationship Id="rId23" Type="http://schemas.openxmlformats.org/officeDocument/2006/relationships/slide" Target="slides/slide19.xml"/><Relationship Id="rId45"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Merriweather-boldItalic.fntdata"/><Relationship Id="rId25" Type="http://schemas.openxmlformats.org/officeDocument/2006/relationships/slide" Target="slides/slide21.xml"/><Relationship Id="rId47" Type="http://schemas.openxmlformats.org/officeDocument/2006/relationships/font" Target="fonts/Merriweather-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italic.fntdata"/><Relationship Id="rId16" Type="http://schemas.openxmlformats.org/officeDocument/2006/relationships/slide" Target="slides/slide12.xml"/><Relationship Id="rId38" Type="http://schemas.openxmlformats.org/officeDocument/2006/relationships/font" Target="fonts/Robo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4" name="Google Shape;174;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9" name="Google Shape;189;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8" name="Google Shape;218;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7" name="Google Shape;227;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6" name="Google Shape;236;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2" name="Google Shape;252;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2" name="Google Shape;262;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2" name="Google Shape;272;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43bac6b5d_0_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g2643bac6b5d_0_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2" name="Google Shape;282;g2643bac6b5d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43bac6b5d_0_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g2643bac6b5d_0_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2" name="Google Shape;292;g2643bac6b5d_0_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 name="Google Shape;22;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 name="Google Shape;23;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43bac6b5d_0_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g2643bac6b5d_0_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2" name="Google Shape;302;g2643bac6b5d_0_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43da0657b_2_8: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43da0657b_2_8: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43da0657b_2_17: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43da0657b_2_17: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43da0657b_3_52: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43da0657b_3_52: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43da0657b_3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43da0657b_3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643da0657b_3_13: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643da0657b_3_13: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43da0657b_3_25: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643da0657b_3_25: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8ba89629d_6_8: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8ba89629d_6_8: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43da0657b_3_34: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43da0657b_3_34: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43da0657b_3_4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643da0657b_3_4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 name="Google Shape;40;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 name="Google Shape;41;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43da0657b_3_4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43da0657b_3_46: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a8ba89629d_6_27: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a8ba89629d_6_27: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p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4" name="Google Shape;424;p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 name="Google Shape;60;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1" name="Google Shape;61;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 name="Google Shape;85;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6" name="Google Shape;86;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3" name="Google Shape;103;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4" name="Google Shape;124;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4" name="Google Shape;144;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9" name="Google Shape;159;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 Id="rId10"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4.png"/><Relationship Id="rId7" Type="http://schemas.openxmlformats.org/officeDocument/2006/relationships/image" Target="../media/image32.pn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jp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sp>
        <p:nvSpPr>
          <p:cNvPr id="12" name="Google Shape;12;p3"/>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0" y="-7875"/>
            <a:ext cx="14630400" cy="8229600"/>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 name="Google Shape;14;p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5" name="Google Shape;15;p3"/>
          <p:cNvSpPr/>
          <p:nvPr/>
        </p:nvSpPr>
        <p:spPr>
          <a:xfrm>
            <a:off x="588949" y="443635"/>
            <a:ext cx="5332800" cy="833100"/>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EBCCBB"/>
              </a:buClr>
              <a:buSzPts val="5249"/>
              <a:buFont typeface="Gelasio"/>
              <a:buNone/>
            </a:pPr>
            <a:r>
              <a:rPr b="0" i="0" lang="en-US" sz="5249" u="none" cap="none" strike="noStrike">
                <a:solidFill>
                  <a:srgbClr val="EBCCBB"/>
                </a:solidFill>
                <a:latin typeface="Gelasio"/>
                <a:ea typeface="Gelasio"/>
                <a:cs typeface="Gelasio"/>
                <a:sym typeface="Gelasio"/>
              </a:rPr>
              <a:t>Lunar </a:t>
            </a:r>
            <a:r>
              <a:rPr lang="en-US" sz="5249">
                <a:solidFill>
                  <a:srgbClr val="EBCCBB"/>
                </a:solidFill>
                <a:latin typeface="Gelasio"/>
                <a:ea typeface="Gelasio"/>
                <a:cs typeface="Gelasio"/>
                <a:sym typeface="Gelasio"/>
              </a:rPr>
              <a:t>Hazard Planning</a:t>
            </a:r>
            <a:endParaRPr b="0" i="0" sz="5249" u="none" cap="none" strike="noStrike">
              <a:solidFill>
                <a:schemeClr val="dk1"/>
              </a:solidFill>
              <a:latin typeface="Calibri"/>
              <a:ea typeface="Calibri"/>
              <a:cs typeface="Calibri"/>
              <a:sym typeface="Calibri"/>
            </a:endParaRPr>
          </a:p>
        </p:txBody>
      </p:sp>
      <p:sp>
        <p:nvSpPr>
          <p:cNvPr id="16" name="Google Shape;16;p3"/>
          <p:cNvSpPr/>
          <p:nvPr/>
        </p:nvSpPr>
        <p:spPr>
          <a:xfrm>
            <a:off x="833250" y="2861998"/>
            <a:ext cx="7477500" cy="6456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C9C2C0"/>
              </a:buClr>
              <a:buSzPts val="1750"/>
              <a:buFont typeface="Gelasio"/>
              <a:buNone/>
            </a:pPr>
            <a:r>
              <a:rPr b="0" i="0" lang="en-US" sz="1750" u="none" cap="none" strike="noStrike">
                <a:solidFill>
                  <a:srgbClr val="C9C2C0"/>
                </a:solidFill>
                <a:latin typeface="Gelasio"/>
                <a:ea typeface="Gelasio"/>
                <a:cs typeface="Gelasio"/>
                <a:sym typeface="Gelasio"/>
              </a:rPr>
              <a:t>Lunar navigation is a fascinating and complex task that requires advanced technology and precise mapping for safe and accurate landings on the moon. Let's explore the key elements involved in this exciting process!</a:t>
            </a:r>
            <a:endParaRPr b="0" i="0" sz="1750" u="none" cap="none" strike="noStrike">
              <a:solidFill>
                <a:schemeClr val="dk1"/>
              </a:solidFill>
              <a:latin typeface="Calibri"/>
              <a:ea typeface="Calibri"/>
              <a:cs typeface="Calibri"/>
              <a:sym typeface="Calibri"/>
            </a:endParaRPr>
          </a:p>
        </p:txBody>
      </p:sp>
      <p:sp>
        <p:nvSpPr>
          <p:cNvPr id="17" name="Google Shape;17;p3"/>
          <p:cNvSpPr/>
          <p:nvPr/>
        </p:nvSpPr>
        <p:spPr>
          <a:xfrm>
            <a:off x="833199" y="4679633"/>
            <a:ext cx="7477601" cy="284321"/>
          </a:xfrm>
          <a:prstGeom prst="rect">
            <a:avLst/>
          </a:prstGeom>
          <a:noFill/>
          <a:ln>
            <a:noFill/>
          </a:ln>
        </p:spPr>
        <p:txBody>
          <a:bodyPr anchorCtr="0" anchor="t" bIns="45700" lIns="91425" spcFirstLastPara="1" rIns="91425" wrap="square" tIns="45700">
            <a:noAutofit/>
          </a:bodyPr>
          <a:lstStyle/>
          <a:p>
            <a:pPr indent="0" lvl="0" marL="0" marR="0" rtl="0" algn="r">
              <a:lnSpc>
                <a:spcPct val="159928"/>
              </a:lnSpc>
              <a:spcBef>
                <a:spcPts val="0"/>
              </a:spcBef>
              <a:spcAft>
                <a:spcPts val="0"/>
              </a:spcAft>
              <a:buClr>
                <a:srgbClr val="C9C2C0"/>
              </a:buClr>
              <a:buSzPts val="1400"/>
              <a:buFont typeface="Gelasio"/>
              <a:buNone/>
            </a:pPr>
            <a:r>
              <a:rPr b="0" i="0" lang="en-US" sz="1400" u="none" cap="none" strike="noStrike">
                <a:solidFill>
                  <a:srgbClr val="C9C2C0"/>
                </a:solidFill>
                <a:latin typeface="Gelasio"/>
                <a:ea typeface="Gelasio"/>
                <a:cs typeface="Gelasio"/>
                <a:sym typeface="Gelasio"/>
              </a:rPr>
              <a:t> </a:t>
            </a:r>
            <a:endParaRPr b="0" i="0" sz="1400" u="none" cap="none" strike="noStrike">
              <a:solidFill>
                <a:schemeClr val="dk1"/>
              </a:solidFill>
              <a:latin typeface="Calibri"/>
              <a:ea typeface="Calibri"/>
              <a:cs typeface="Calibri"/>
              <a:sym typeface="Calibri"/>
            </a:endParaRPr>
          </a:p>
        </p:txBody>
      </p:sp>
      <p:sp>
        <p:nvSpPr>
          <p:cNvPr id="18" name="Google Shape;18;p3"/>
          <p:cNvSpPr/>
          <p:nvPr/>
        </p:nvSpPr>
        <p:spPr>
          <a:xfrm>
            <a:off x="833199" y="6032416"/>
            <a:ext cx="7477500" cy="284400"/>
          </a:xfrm>
          <a:prstGeom prst="rect">
            <a:avLst/>
          </a:prstGeom>
          <a:noFill/>
          <a:ln>
            <a:noFill/>
          </a:ln>
        </p:spPr>
        <p:txBody>
          <a:bodyPr anchorCtr="0" anchor="t" bIns="45700" lIns="91425" spcFirstLastPara="1" rIns="91425" wrap="square" tIns="45700">
            <a:noAutofit/>
          </a:bodyPr>
          <a:lstStyle/>
          <a:p>
            <a:pPr indent="0" lvl="0" marL="0" marR="0" rtl="0" algn="r">
              <a:lnSpc>
                <a:spcPct val="159928"/>
              </a:lnSpc>
              <a:spcBef>
                <a:spcPts val="0"/>
              </a:spcBef>
              <a:spcAft>
                <a:spcPts val="0"/>
              </a:spcAft>
              <a:buClr>
                <a:srgbClr val="C9C2C0"/>
              </a:buClr>
              <a:buSzPts val="1400"/>
              <a:buFont typeface="Gelasio"/>
              <a:buNone/>
            </a:pPr>
            <a:r>
              <a:t/>
            </a:r>
            <a:endParaRPr b="0" i="0" sz="1400" u="none" cap="none" strike="noStrike">
              <a:solidFill>
                <a:schemeClr val="dk1"/>
              </a:solidFill>
              <a:latin typeface="Calibri"/>
              <a:ea typeface="Calibri"/>
              <a:cs typeface="Calibri"/>
              <a:sym typeface="Calibri"/>
            </a:endParaRPr>
          </a:p>
        </p:txBody>
      </p:sp>
      <p:sp>
        <p:nvSpPr>
          <p:cNvPr id="19" name="Google Shape;19;p3"/>
          <p:cNvSpPr/>
          <p:nvPr/>
        </p:nvSpPr>
        <p:spPr>
          <a:xfrm>
            <a:off x="833249" y="4866674"/>
            <a:ext cx="7477500" cy="284400"/>
          </a:xfrm>
          <a:prstGeom prst="rect">
            <a:avLst/>
          </a:prstGeom>
          <a:noFill/>
          <a:ln>
            <a:noFill/>
          </a:ln>
        </p:spPr>
        <p:txBody>
          <a:bodyPr anchorCtr="0" anchor="t" bIns="45700" lIns="91425" spcFirstLastPara="1" rIns="91425" wrap="square" tIns="45700">
            <a:noAutofit/>
          </a:bodyPr>
          <a:lstStyle/>
          <a:p>
            <a:pPr indent="0" lvl="0" marL="0" marR="0" rtl="0" algn="r">
              <a:lnSpc>
                <a:spcPct val="159928"/>
              </a:lnSpc>
              <a:spcBef>
                <a:spcPts val="0"/>
              </a:spcBef>
              <a:spcAft>
                <a:spcPts val="0"/>
              </a:spcAft>
              <a:buClr>
                <a:srgbClr val="C9C2C0"/>
              </a:buClr>
              <a:buSzPts val="1400"/>
              <a:buFont typeface="Gelasio"/>
              <a:buNone/>
            </a:pPr>
            <a:r>
              <a:rPr b="1" lang="en-US" sz="1700">
                <a:solidFill>
                  <a:srgbClr val="C9C2C0"/>
                </a:solidFill>
                <a:latin typeface="Merriweather"/>
                <a:ea typeface="Merriweather"/>
                <a:cs typeface="Merriweather"/>
                <a:sym typeface="Merriweather"/>
              </a:rPr>
              <a:t>Rahul Kumar Singh</a:t>
            </a:r>
            <a:r>
              <a:rPr b="1" i="0" lang="en-US" sz="1700" u="none" cap="none" strike="noStrike">
                <a:solidFill>
                  <a:srgbClr val="C9C2C0"/>
                </a:solidFill>
                <a:latin typeface="Merriweather"/>
                <a:ea typeface="Merriweather"/>
                <a:cs typeface="Merriweather"/>
                <a:sym typeface="Merriweather"/>
              </a:rPr>
              <a:t> </a:t>
            </a:r>
            <a:endParaRPr b="1" i="0" sz="1700" u="none" cap="none" strike="noStrike">
              <a:solidFill>
                <a:srgbClr val="C9C2C0"/>
              </a:solidFill>
              <a:latin typeface="Merriweather"/>
              <a:ea typeface="Merriweather"/>
              <a:cs typeface="Merriweather"/>
              <a:sym typeface="Merriweather"/>
            </a:endParaRPr>
          </a:p>
          <a:p>
            <a:pPr indent="0" lvl="0" marL="0" marR="0" rtl="0" algn="r">
              <a:lnSpc>
                <a:spcPct val="159928"/>
              </a:lnSpc>
              <a:spcBef>
                <a:spcPts val="0"/>
              </a:spcBef>
              <a:spcAft>
                <a:spcPts val="0"/>
              </a:spcAft>
              <a:buClr>
                <a:srgbClr val="C9C2C0"/>
              </a:buClr>
              <a:buSzPts val="1400"/>
              <a:buFont typeface="Gelasio"/>
              <a:buNone/>
            </a:pPr>
            <a:r>
              <a:rPr b="1" i="0" lang="en-US" sz="1700" u="none" cap="none" strike="noStrike">
                <a:solidFill>
                  <a:srgbClr val="C9C2C0"/>
                </a:solidFill>
                <a:latin typeface="Merriweather"/>
                <a:ea typeface="Merriweather"/>
                <a:cs typeface="Merriweather"/>
                <a:sym typeface="Merriweather"/>
              </a:rPr>
              <a:t>Vipin Sharma </a:t>
            </a:r>
            <a:endParaRPr b="1" sz="1700">
              <a:solidFill>
                <a:srgbClr val="C9C2C0"/>
              </a:solidFill>
              <a:latin typeface="Merriweather"/>
              <a:ea typeface="Merriweather"/>
              <a:cs typeface="Merriweather"/>
              <a:sym typeface="Merriweather"/>
            </a:endParaRPr>
          </a:p>
          <a:p>
            <a:pPr indent="0" lvl="0" marL="0" rtl="0" algn="r">
              <a:lnSpc>
                <a:spcPct val="159928"/>
              </a:lnSpc>
              <a:spcBef>
                <a:spcPts val="0"/>
              </a:spcBef>
              <a:spcAft>
                <a:spcPts val="0"/>
              </a:spcAft>
              <a:buClr>
                <a:srgbClr val="C9C2C0"/>
              </a:buClr>
              <a:buSzPts val="1400"/>
              <a:buFont typeface="Gelasio"/>
              <a:buNone/>
            </a:pPr>
            <a:r>
              <a:rPr b="1" lang="en-US" sz="1700">
                <a:solidFill>
                  <a:srgbClr val="C9C2C0"/>
                </a:solidFill>
                <a:latin typeface="Merriweather"/>
                <a:ea typeface="Merriweather"/>
                <a:cs typeface="Merriweather"/>
                <a:sym typeface="Merriweather"/>
              </a:rPr>
              <a:t>Hamesh Kumar Puniya</a:t>
            </a:r>
            <a:endParaRPr b="1" sz="1700">
              <a:solidFill>
                <a:srgbClr val="C9C2C0"/>
              </a:solidFill>
              <a:latin typeface="Merriweather"/>
              <a:ea typeface="Merriweather"/>
              <a:cs typeface="Merriweather"/>
              <a:sym typeface="Merriweather"/>
            </a:endParaRPr>
          </a:p>
          <a:p>
            <a:pPr indent="0" lvl="0" marL="0" rtl="0" algn="r">
              <a:lnSpc>
                <a:spcPct val="159928"/>
              </a:lnSpc>
              <a:spcBef>
                <a:spcPts val="0"/>
              </a:spcBef>
              <a:spcAft>
                <a:spcPts val="0"/>
              </a:spcAft>
              <a:buClr>
                <a:srgbClr val="C9C2C0"/>
              </a:buClr>
              <a:buSzPts val="1400"/>
              <a:buFont typeface="Gelasio"/>
              <a:buNone/>
            </a:pPr>
            <a:r>
              <a:rPr b="1" lang="en-US" sz="1700">
                <a:solidFill>
                  <a:srgbClr val="C9C2C0"/>
                </a:solidFill>
                <a:latin typeface="Merriweather"/>
                <a:ea typeface="Merriweather"/>
                <a:cs typeface="Merriweather"/>
                <a:sym typeface="Merriweather"/>
              </a:rPr>
              <a:t>Sushant Matnani</a:t>
            </a:r>
            <a:endParaRPr b="1" sz="1700">
              <a:solidFill>
                <a:srgbClr val="C9C2C0"/>
              </a:solidFill>
              <a:latin typeface="Merriweather"/>
              <a:ea typeface="Merriweather"/>
              <a:cs typeface="Merriweather"/>
              <a:sym typeface="Merriweather"/>
            </a:endParaRPr>
          </a:p>
          <a:p>
            <a:pPr indent="0" lvl="0" marL="0" rtl="0" algn="r">
              <a:lnSpc>
                <a:spcPct val="159928"/>
              </a:lnSpc>
              <a:spcBef>
                <a:spcPts val="0"/>
              </a:spcBef>
              <a:spcAft>
                <a:spcPts val="0"/>
              </a:spcAft>
              <a:buClr>
                <a:srgbClr val="C9C2C0"/>
              </a:buClr>
              <a:buSzPts val="1400"/>
              <a:buFont typeface="Gelasio"/>
              <a:buNone/>
            </a:pPr>
            <a:r>
              <a:rPr b="1" lang="en-US" sz="1700">
                <a:solidFill>
                  <a:srgbClr val="C9C2C0"/>
                </a:solidFill>
                <a:latin typeface="Merriweather"/>
                <a:ea typeface="Merriweather"/>
                <a:cs typeface="Merriweather"/>
                <a:sym typeface="Merriweather"/>
              </a:rPr>
              <a:t>Rishit Srivastava</a:t>
            </a:r>
            <a:endParaRPr b="1" sz="1700">
              <a:solidFill>
                <a:srgbClr val="C9C2C0"/>
              </a:solidFill>
              <a:latin typeface="Merriweather"/>
              <a:ea typeface="Merriweather"/>
              <a:cs typeface="Merriweather"/>
              <a:sym typeface="Merriweather"/>
            </a:endParaRPr>
          </a:p>
          <a:p>
            <a:pPr indent="0" lvl="0" marL="0" rtl="0" algn="r">
              <a:lnSpc>
                <a:spcPct val="159928"/>
              </a:lnSpc>
              <a:spcBef>
                <a:spcPts val="0"/>
              </a:spcBef>
              <a:spcAft>
                <a:spcPts val="0"/>
              </a:spcAft>
              <a:buClr>
                <a:srgbClr val="C9C2C0"/>
              </a:buClr>
              <a:buSzPts val="1400"/>
              <a:buFont typeface="Gelasio"/>
              <a:buNone/>
            </a:pPr>
            <a:r>
              <a:rPr b="1" lang="en-US" sz="1700">
                <a:solidFill>
                  <a:srgbClr val="C9C2C0"/>
                </a:solidFill>
                <a:latin typeface="Merriweather"/>
                <a:ea typeface="Merriweather"/>
                <a:cs typeface="Merriweather"/>
                <a:sym typeface="Merriweather"/>
              </a:rPr>
              <a:t>Anjali</a:t>
            </a:r>
            <a:endParaRPr b="1" sz="1700">
              <a:solidFill>
                <a:srgbClr val="C9C2C0"/>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2"/>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2"/>
          <p:cNvSpPr/>
          <p:nvPr/>
        </p:nvSpPr>
        <p:spPr>
          <a:xfrm>
            <a:off x="0" y="0"/>
            <a:ext cx="14630400" cy="8232577"/>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2"/>
          <p:cNvSpPr/>
          <p:nvPr/>
        </p:nvSpPr>
        <p:spPr>
          <a:xfrm>
            <a:off x="4092170" y="313825"/>
            <a:ext cx="8042700" cy="603900"/>
          </a:xfrm>
          <a:prstGeom prst="rect">
            <a:avLst/>
          </a:prstGeom>
          <a:noFill/>
          <a:ln>
            <a:noFill/>
          </a:ln>
        </p:spPr>
        <p:txBody>
          <a:bodyPr anchorCtr="0" anchor="t" bIns="45700" lIns="91425" spcFirstLastPara="1" rIns="91425" wrap="square" tIns="45700">
            <a:noAutofit/>
          </a:bodyPr>
          <a:lstStyle/>
          <a:p>
            <a:pPr indent="0" lvl="0" marL="0" marR="0" rtl="0" algn="l">
              <a:lnSpc>
                <a:spcPct val="125006"/>
              </a:lnSpc>
              <a:spcBef>
                <a:spcPts val="0"/>
              </a:spcBef>
              <a:spcAft>
                <a:spcPts val="0"/>
              </a:spcAft>
              <a:buClr>
                <a:srgbClr val="EBCCBB"/>
              </a:buClr>
              <a:buSzPts val="3803"/>
              <a:buFont typeface="Gelasio"/>
              <a:buNone/>
            </a:pPr>
            <a:r>
              <a:rPr lang="en-US" sz="3803">
                <a:solidFill>
                  <a:srgbClr val="EBCCBB"/>
                </a:solidFill>
                <a:latin typeface="Gelasio"/>
                <a:ea typeface="Gelasio"/>
                <a:cs typeface="Gelasio"/>
                <a:sym typeface="Gelasio"/>
              </a:rPr>
              <a:t>Result and analysis</a:t>
            </a:r>
            <a:endParaRPr sz="3803">
              <a:solidFill>
                <a:schemeClr val="dk1"/>
              </a:solidFill>
              <a:latin typeface="Calibri"/>
              <a:ea typeface="Calibri"/>
              <a:cs typeface="Calibri"/>
              <a:sym typeface="Calibri"/>
            </a:endParaRPr>
          </a:p>
        </p:txBody>
      </p:sp>
      <p:sp>
        <p:nvSpPr>
          <p:cNvPr id="179" name="Google Shape;179;p12"/>
          <p:cNvSpPr/>
          <p:nvPr/>
        </p:nvSpPr>
        <p:spPr>
          <a:xfrm>
            <a:off x="2726310" y="1424825"/>
            <a:ext cx="5750400" cy="362100"/>
          </a:xfrm>
          <a:prstGeom prst="rect">
            <a:avLst/>
          </a:prstGeom>
          <a:noFill/>
          <a:ln>
            <a:noFill/>
          </a:ln>
        </p:spPr>
        <p:txBody>
          <a:bodyPr anchorCtr="0" anchor="t" bIns="45700" lIns="91425" spcFirstLastPara="1" rIns="91425" wrap="square" tIns="45700">
            <a:noAutofit/>
          </a:bodyPr>
          <a:lstStyle/>
          <a:p>
            <a:pPr indent="0" lvl="0" marL="0" marR="0" rtl="0" algn="l">
              <a:lnSpc>
                <a:spcPct val="125021"/>
              </a:lnSpc>
              <a:spcBef>
                <a:spcPts val="0"/>
              </a:spcBef>
              <a:spcAft>
                <a:spcPts val="0"/>
              </a:spcAft>
              <a:buClr>
                <a:srgbClr val="FCEC99"/>
              </a:buClr>
              <a:buSzPts val="2282"/>
              <a:buFont typeface="Gelasio"/>
              <a:buNone/>
            </a:pPr>
            <a:r>
              <a:rPr lang="en-US" sz="2282">
                <a:solidFill>
                  <a:srgbClr val="FCEC99"/>
                </a:solidFill>
                <a:latin typeface="Gelasio"/>
                <a:ea typeface="Gelasio"/>
                <a:cs typeface="Gelasio"/>
                <a:sym typeface="Gelasio"/>
              </a:rPr>
              <a:t>Depth Resolution</a:t>
            </a:r>
            <a:endParaRPr sz="2282">
              <a:solidFill>
                <a:schemeClr val="dk1"/>
              </a:solidFill>
              <a:latin typeface="Calibri"/>
              <a:ea typeface="Calibri"/>
              <a:cs typeface="Calibri"/>
              <a:sym typeface="Calibri"/>
            </a:endParaRPr>
          </a:p>
        </p:txBody>
      </p:sp>
      <p:pic>
        <p:nvPicPr>
          <p:cNvPr descr="preencoded.png" id="180" name="Google Shape;180;p12"/>
          <p:cNvPicPr preferRelativeResize="0"/>
          <p:nvPr/>
        </p:nvPicPr>
        <p:blipFill rotWithShape="1">
          <a:blip r:embed="rId3">
            <a:alphaModFix/>
          </a:blip>
          <a:srcRect b="0" l="0" r="0" t="0"/>
          <a:stretch/>
        </p:blipFill>
        <p:spPr>
          <a:xfrm>
            <a:off x="2726293" y="2294096"/>
            <a:ext cx="4163854" cy="4151709"/>
          </a:xfrm>
          <a:prstGeom prst="rect">
            <a:avLst/>
          </a:prstGeom>
          <a:noFill/>
          <a:ln>
            <a:noFill/>
          </a:ln>
        </p:spPr>
      </p:pic>
      <p:sp>
        <p:nvSpPr>
          <p:cNvPr id="181" name="Google Shape;181;p12"/>
          <p:cNvSpPr/>
          <p:nvPr/>
        </p:nvSpPr>
        <p:spPr>
          <a:xfrm>
            <a:off x="2726293" y="6663095"/>
            <a:ext cx="2318504" cy="362188"/>
          </a:xfrm>
          <a:prstGeom prst="rect">
            <a:avLst/>
          </a:prstGeom>
          <a:noFill/>
          <a:ln>
            <a:noFill/>
          </a:ln>
        </p:spPr>
        <p:txBody>
          <a:bodyPr anchorCtr="0" anchor="t" bIns="45700" lIns="91425" spcFirstLastPara="1" rIns="91425" wrap="square" tIns="45700">
            <a:noAutofit/>
          </a:bodyPr>
          <a:lstStyle/>
          <a:p>
            <a:pPr indent="0" lvl="0" marL="0" marR="0" rtl="0" algn="l">
              <a:lnSpc>
                <a:spcPct val="125021"/>
              </a:lnSpc>
              <a:spcBef>
                <a:spcPts val="0"/>
              </a:spcBef>
              <a:spcAft>
                <a:spcPts val="0"/>
              </a:spcAft>
              <a:buClr>
                <a:srgbClr val="EBCCBB"/>
              </a:buClr>
              <a:buSzPts val="2282"/>
              <a:buFont typeface="Gelasio"/>
              <a:buNone/>
            </a:pPr>
            <a:r>
              <a:rPr lang="en-US" sz="2282">
                <a:solidFill>
                  <a:srgbClr val="EBCCBB"/>
                </a:solidFill>
                <a:latin typeface="Gelasio"/>
                <a:ea typeface="Gelasio"/>
                <a:cs typeface="Gelasio"/>
                <a:sym typeface="Gelasio"/>
              </a:rPr>
              <a:t>Input</a:t>
            </a:r>
            <a:endParaRPr sz="2282">
              <a:solidFill>
                <a:schemeClr val="dk1"/>
              </a:solidFill>
              <a:latin typeface="Calibri"/>
              <a:ea typeface="Calibri"/>
              <a:cs typeface="Calibri"/>
              <a:sym typeface="Calibri"/>
            </a:endParaRPr>
          </a:p>
        </p:txBody>
      </p:sp>
      <p:sp>
        <p:nvSpPr>
          <p:cNvPr id="182" name="Google Shape;182;p12"/>
          <p:cNvSpPr/>
          <p:nvPr/>
        </p:nvSpPr>
        <p:spPr>
          <a:xfrm>
            <a:off x="2726293" y="7218402"/>
            <a:ext cx="4353163" cy="309086"/>
          </a:xfrm>
          <a:prstGeom prst="rect">
            <a:avLst/>
          </a:prstGeom>
          <a:noFill/>
          <a:ln>
            <a:noFill/>
          </a:ln>
        </p:spPr>
        <p:txBody>
          <a:bodyPr anchorCtr="0" anchor="t" bIns="45700" lIns="91425" spcFirstLastPara="1" rIns="91425" wrap="square" tIns="45700">
            <a:noAutofit/>
          </a:bodyPr>
          <a:lstStyle/>
          <a:p>
            <a:pPr indent="0" lvl="0" marL="0" marR="0" rtl="0" algn="l">
              <a:lnSpc>
                <a:spcPct val="160026"/>
              </a:lnSpc>
              <a:spcBef>
                <a:spcPts val="0"/>
              </a:spcBef>
              <a:spcAft>
                <a:spcPts val="0"/>
              </a:spcAft>
              <a:buClr>
                <a:schemeClr val="dk1"/>
              </a:buClr>
              <a:buSzPts val="1521"/>
              <a:buFont typeface="Calibri"/>
              <a:buNone/>
            </a:pPr>
            <a:r>
              <a:t/>
            </a:r>
            <a:endParaRPr sz="1521">
              <a:solidFill>
                <a:schemeClr val="dk1"/>
              </a:solidFill>
              <a:latin typeface="Calibri"/>
              <a:ea typeface="Calibri"/>
              <a:cs typeface="Calibri"/>
              <a:sym typeface="Calibri"/>
            </a:endParaRPr>
          </a:p>
        </p:txBody>
      </p:sp>
      <p:pic>
        <p:nvPicPr>
          <p:cNvPr descr="preencoded.png" id="183" name="Google Shape;183;p12"/>
          <p:cNvPicPr preferRelativeResize="0"/>
          <p:nvPr/>
        </p:nvPicPr>
        <p:blipFill rotWithShape="1">
          <a:blip r:embed="rId4">
            <a:alphaModFix/>
          </a:blip>
          <a:srcRect b="0" l="0" r="0" t="0"/>
          <a:stretch/>
        </p:blipFill>
        <p:spPr>
          <a:xfrm>
            <a:off x="7558326" y="2294096"/>
            <a:ext cx="4127421" cy="4151709"/>
          </a:xfrm>
          <a:prstGeom prst="rect">
            <a:avLst/>
          </a:prstGeom>
          <a:noFill/>
          <a:ln>
            <a:noFill/>
          </a:ln>
        </p:spPr>
      </p:pic>
      <p:sp>
        <p:nvSpPr>
          <p:cNvPr id="184" name="Google Shape;184;p12"/>
          <p:cNvSpPr/>
          <p:nvPr/>
        </p:nvSpPr>
        <p:spPr>
          <a:xfrm>
            <a:off x="7558326" y="6663095"/>
            <a:ext cx="2318504" cy="362188"/>
          </a:xfrm>
          <a:prstGeom prst="rect">
            <a:avLst/>
          </a:prstGeom>
          <a:noFill/>
          <a:ln>
            <a:noFill/>
          </a:ln>
        </p:spPr>
        <p:txBody>
          <a:bodyPr anchorCtr="0" anchor="t" bIns="45700" lIns="91425" spcFirstLastPara="1" rIns="91425" wrap="square" tIns="45700">
            <a:noAutofit/>
          </a:bodyPr>
          <a:lstStyle/>
          <a:p>
            <a:pPr indent="0" lvl="0" marL="0" marR="0" rtl="0" algn="l">
              <a:lnSpc>
                <a:spcPct val="125021"/>
              </a:lnSpc>
              <a:spcBef>
                <a:spcPts val="0"/>
              </a:spcBef>
              <a:spcAft>
                <a:spcPts val="0"/>
              </a:spcAft>
              <a:buClr>
                <a:srgbClr val="EBCCBB"/>
              </a:buClr>
              <a:buSzPts val="2282"/>
              <a:buFont typeface="Gelasio"/>
              <a:buNone/>
            </a:pPr>
            <a:r>
              <a:rPr lang="en-US" sz="2282">
                <a:solidFill>
                  <a:srgbClr val="EBCCBB"/>
                </a:solidFill>
                <a:latin typeface="Gelasio"/>
                <a:ea typeface="Gelasio"/>
                <a:cs typeface="Gelasio"/>
                <a:sym typeface="Gelasio"/>
              </a:rPr>
              <a:t>Output</a:t>
            </a:r>
            <a:endParaRPr sz="2282">
              <a:solidFill>
                <a:schemeClr val="dk1"/>
              </a:solidFill>
              <a:latin typeface="Calibri"/>
              <a:ea typeface="Calibri"/>
              <a:cs typeface="Calibri"/>
              <a:sym typeface="Calibri"/>
            </a:endParaRPr>
          </a:p>
        </p:txBody>
      </p:sp>
      <p:sp>
        <p:nvSpPr>
          <p:cNvPr id="185" name="Google Shape;185;p12"/>
          <p:cNvSpPr/>
          <p:nvPr/>
        </p:nvSpPr>
        <p:spPr>
          <a:xfrm>
            <a:off x="7558326" y="7218402"/>
            <a:ext cx="4353163" cy="309086"/>
          </a:xfrm>
          <a:prstGeom prst="rect">
            <a:avLst/>
          </a:prstGeom>
          <a:noFill/>
          <a:ln>
            <a:noFill/>
          </a:ln>
        </p:spPr>
        <p:txBody>
          <a:bodyPr anchorCtr="0" anchor="t" bIns="45700" lIns="91425" spcFirstLastPara="1" rIns="91425" wrap="square" tIns="45700">
            <a:noAutofit/>
          </a:bodyPr>
          <a:lstStyle/>
          <a:p>
            <a:pPr indent="0" lvl="0" marL="0" marR="0" rtl="0" algn="l">
              <a:lnSpc>
                <a:spcPct val="160026"/>
              </a:lnSpc>
              <a:spcBef>
                <a:spcPts val="0"/>
              </a:spcBef>
              <a:spcAft>
                <a:spcPts val="0"/>
              </a:spcAft>
              <a:buClr>
                <a:schemeClr val="dk1"/>
              </a:buClr>
              <a:buSzPts val="1521"/>
              <a:buFont typeface="Calibri"/>
              <a:buNone/>
            </a:pPr>
            <a:r>
              <a:t/>
            </a:r>
            <a:endParaRPr sz="1521">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3"/>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0" y="0"/>
            <a:ext cx="14630400" cy="8392835"/>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5274607" y="427675"/>
            <a:ext cx="6264300" cy="486000"/>
          </a:xfrm>
          <a:prstGeom prst="rect">
            <a:avLst/>
          </a:prstGeom>
          <a:noFill/>
          <a:ln>
            <a:noFill/>
          </a:ln>
        </p:spPr>
        <p:txBody>
          <a:bodyPr anchorCtr="0" anchor="t" bIns="45700" lIns="91425" spcFirstLastPara="1" rIns="91425" wrap="square" tIns="45700">
            <a:noAutofit/>
          </a:bodyPr>
          <a:lstStyle/>
          <a:p>
            <a:pPr indent="0" lvl="0" marL="0" marR="0" rtl="0" algn="l">
              <a:lnSpc>
                <a:spcPct val="124983"/>
              </a:lnSpc>
              <a:spcBef>
                <a:spcPts val="0"/>
              </a:spcBef>
              <a:spcAft>
                <a:spcPts val="0"/>
              </a:spcAft>
              <a:buClr>
                <a:srgbClr val="EBCCBB"/>
              </a:buClr>
              <a:buSzPts val="3062"/>
              <a:buFont typeface="Gelasio"/>
              <a:buNone/>
            </a:pPr>
            <a:r>
              <a:rPr lang="en-US" sz="3062">
                <a:solidFill>
                  <a:srgbClr val="EBCCBB"/>
                </a:solidFill>
                <a:latin typeface="Gelasio"/>
                <a:ea typeface="Gelasio"/>
                <a:cs typeface="Gelasio"/>
                <a:sym typeface="Gelasio"/>
              </a:rPr>
              <a:t>Result and analysis</a:t>
            </a:r>
            <a:endParaRPr sz="3062">
              <a:solidFill>
                <a:schemeClr val="dk1"/>
              </a:solidFill>
              <a:latin typeface="Calibri"/>
              <a:ea typeface="Calibri"/>
              <a:cs typeface="Calibri"/>
              <a:sym typeface="Calibri"/>
            </a:endParaRPr>
          </a:p>
        </p:txBody>
      </p:sp>
      <p:sp>
        <p:nvSpPr>
          <p:cNvPr id="194" name="Google Shape;194;p13"/>
          <p:cNvSpPr/>
          <p:nvPr/>
        </p:nvSpPr>
        <p:spPr>
          <a:xfrm>
            <a:off x="3621187" y="1146925"/>
            <a:ext cx="4577100" cy="291600"/>
          </a:xfrm>
          <a:prstGeom prst="rect">
            <a:avLst/>
          </a:prstGeom>
          <a:noFill/>
          <a:ln>
            <a:noFill/>
          </a:ln>
        </p:spPr>
        <p:txBody>
          <a:bodyPr anchorCtr="0" anchor="t" bIns="45700" lIns="91425" spcFirstLastPara="1" rIns="91425" wrap="square" tIns="45700">
            <a:noAutofit/>
          </a:bodyPr>
          <a:lstStyle/>
          <a:p>
            <a:pPr indent="0" lvl="0" marL="0" marR="0" rtl="0" algn="l">
              <a:lnSpc>
                <a:spcPct val="124986"/>
              </a:lnSpc>
              <a:spcBef>
                <a:spcPts val="0"/>
              </a:spcBef>
              <a:spcAft>
                <a:spcPts val="0"/>
              </a:spcAft>
              <a:buClr>
                <a:srgbClr val="FCEC99"/>
              </a:buClr>
              <a:buSzPts val="1837"/>
              <a:buFont typeface="Gelasio"/>
              <a:buNone/>
            </a:pPr>
            <a:r>
              <a:rPr lang="en-US" sz="1837">
                <a:solidFill>
                  <a:srgbClr val="FCEC99"/>
                </a:solidFill>
                <a:latin typeface="Gelasio"/>
                <a:ea typeface="Gelasio"/>
                <a:cs typeface="Gelasio"/>
                <a:sym typeface="Gelasio"/>
              </a:rPr>
              <a:t>Crater Detection</a:t>
            </a:r>
            <a:endParaRPr sz="1837">
              <a:solidFill>
                <a:schemeClr val="dk1"/>
              </a:solidFill>
              <a:latin typeface="Calibri"/>
              <a:ea typeface="Calibri"/>
              <a:cs typeface="Calibri"/>
              <a:sym typeface="Calibri"/>
            </a:endParaRPr>
          </a:p>
        </p:txBody>
      </p:sp>
      <p:sp>
        <p:nvSpPr>
          <p:cNvPr id="195" name="Google Shape;195;p13"/>
          <p:cNvSpPr/>
          <p:nvPr/>
        </p:nvSpPr>
        <p:spPr>
          <a:xfrm>
            <a:off x="3621167" y="1671876"/>
            <a:ext cx="3642360" cy="243007"/>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FCEC99"/>
              </a:buClr>
              <a:buSzPts val="1531"/>
              <a:buFont typeface="Gelasio"/>
              <a:buNone/>
            </a:pPr>
            <a:r>
              <a:rPr lang="en-US" sz="1531">
                <a:solidFill>
                  <a:srgbClr val="FCEC99"/>
                </a:solidFill>
                <a:latin typeface="Gelasio"/>
                <a:ea typeface="Gelasio"/>
                <a:cs typeface="Gelasio"/>
                <a:sym typeface="Gelasio"/>
              </a:rPr>
              <a:t>                                                                     Input</a:t>
            </a:r>
            <a:endParaRPr sz="1531">
              <a:solidFill>
                <a:schemeClr val="dk1"/>
              </a:solidFill>
              <a:latin typeface="Calibri"/>
              <a:ea typeface="Calibri"/>
              <a:cs typeface="Calibri"/>
              <a:sym typeface="Calibri"/>
            </a:endParaRPr>
          </a:p>
        </p:txBody>
      </p:sp>
      <p:pic>
        <p:nvPicPr>
          <p:cNvPr descr="preencoded.png" id="196" name="Google Shape;196;p13"/>
          <p:cNvPicPr preferRelativeResize="0"/>
          <p:nvPr/>
        </p:nvPicPr>
        <p:blipFill rotWithShape="1">
          <a:blip r:embed="rId3">
            <a:alphaModFix/>
          </a:blip>
          <a:srcRect b="0" l="0" r="0" t="0"/>
          <a:stretch/>
        </p:blipFill>
        <p:spPr>
          <a:xfrm>
            <a:off x="3621167" y="2323028"/>
            <a:ext cx="1562457" cy="1562457"/>
          </a:xfrm>
          <a:prstGeom prst="rect">
            <a:avLst/>
          </a:prstGeom>
          <a:noFill/>
          <a:ln>
            <a:noFill/>
          </a:ln>
        </p:spPr>
      </p:pic>
      <p:sp>
        <p:nvSpPr>
          <p:cNvPr id="197" name="Google Shape;197;p13"/>
          <p:cNvSpPr/>
          <p:nvPr/>
        </p:nvSpPr>
        <p:spPr>
          <a:xfrm>
            <a:off x="3621167" y="4060388"/>
            <a:ext cx="1562457" cy="291703"/>
          </a:xfrm>
          <a:prstGeom prst="rect">
            <a:avLst/>
          </a:prstGeom>
          <a:noFill/>
          <a:ln>
            <a:noFill/>
          </a:ln>
        </p:spPr>
        <p:txBody>
          <a:bodyPr anchorCtr="0" anchor="t" bIns="45700" lIns="91425" spcFirstLastPara="1" rIns="91425" wrap="square" tIns="45700">
            <a:noAutofit/>
          </a:bodyPr>
          <a:lstStyle/>
          <a:p>
            <a:pPr indent="0" lvl="0" marL="0" marR="0" rtl="0" algn="l">
              <a:lnSpc>
                <a:spcPct val="124986"/>
              </a:lnSpc>
              <a:spcBef>
                <a:spcPts val="0"/>
              </a:spcBef>
              <a:spcAft>
                <a:spcPts val="0"/>
              </a:spcAft>
              <a:buClr>
                <a:srgbClr val="EBCCBB"/>
              </a:buClr>
              <a:buSzPts val="1837"/>
              <a:buFont typeface="Gelasio"/>
              <a:buNone/>
            </a:pPr>
            <a:r>
              <a:rPr lang="en-US" sz="1837">
                <a:solidFill>
                  <a:srgbClr val="EBCCBB"/>
                </a:solidFill>
                <a:latin typeface="Gelasio"/>
                <a:ea typeface="Gelasio"/>
                <a:cs typeface="Gelasio"/>
                <a:sym typeface="Gelasio"/>
              </a:rPr>
              <a:t>Sample 1</a:t>
            </a:r>
            <a:endParaRPr sz="1837">
              <a:solidFill>
                <a:schemeClr val="dk1"/>
              </a:solidFill>
              <a:latin typeface="Calibri"/>
              <a:ea typeface="Calibri"/>
              <a:cs typeface="Calibri"/>
              <a:sym typeface="Calibri"/>
            </a:endParaRPr>
          </a:p>
        </p:txBody>
      </p:sp>
      <p:sp>
        <p:nvSpPr>
          <p:cNvPr id="198" name="Google Shape;198;p13"/>
          <p:cNvSpPr/>
          <p:nvPr/>
        </p:nvSpPr>
        <p:spPr>
          <a:xfrm>
            <a:off x="3621167" y="4507587"/>
            <a:ext cx="1562457" cy="248722"/>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chemeClr val="dk1"/>
              </a:buClr>
              <a:buSzPts val="1225"/>
              <a:buFont typeface="Calibri"/>
              <a:buNone/>
            </a:pPr>
            <a:r>
              <a:t/>
            </a:r>
            <a:endParaRPr sz="1225">
              <a:solidFill>
                <a:schemeClr val="dk1"/>
              </a:solidFill>
              <a:latin typeface="Calibri"/>
              <a:ea typeface="Calibri"/>
              <a:cs typeface="Calibri"/>
              <a:sym typeface="Calibri"/>
            </a:endParaRPr>
          </a:p>
        </p:txBody>
      </p:sp>
      <p:pic>
        <p:nvPicPr>
          <p:cNvPr descr="preencoded.png" id="199" name="Google Shape;199;p13"/>
          <p:cNvPicPr preferRelativeResize="0"/>
          <p:nvPr/>
        </p:nvPicPr>
        <p:blipFill rotWithShape="1">
          <a:blip r:embed="rId4">
            <a:alphaModFix/>
          </a:blip>
          <a:srcRect b="0" l="0" r="0" t="0"/>
          <a:stretch/>
        </p:blipFill>
        <p:spPr>
          <a:xfrm>
            <a:off x="5570577" y="2323028"/>
            <a:ext cx="1562457" cy="1562457"/>
          </a:xfrm>
          <a:prstGeom prst="rect">
            <a:avLst/>
          </a:prstGeom>
          <a:noFill/>
          <a:ln>
            <a:noFill/>
          </a:ln>
        </p:spPr>
      </p:pic>
      <p:sp>
        <p:nvSpPr>
          <p:cNvPr id="200" name="Google Shape;200;p13"/>
          <p:cNvSpPr/>
          <p:nvPr/>
        </p:nvSpPr>
        <p:spPr>
          <a:xfrm>
            <a:off x="5570577" y="4060388"/>
            <a:ext cx="1562457" cy="291703"/>
          </a:xfrm>
          <a:prstGeom prst="rect">
            <a:avLst/>
          </a:prstGeom>
          <a:noFill/>
          <a:ln>
            <a:noFill/>
          </a:ln>
        </p:spPr>
        <p:txBody>
          <a:bodyPr anchorCtr="0" anchor="t" bIns="45700" lIns="91425" spcFirstLastPara="1" rIns="91425" wrap="square" tIns="45700">
            <a:noAutofit/>
          </a:bodyPr>
          <a:lstStyle/>
          <a:p>
            <a:pPr indent="0" lvl="0" marL="0" marR="0" rtl="0" algn="l">
              <a:lnSpc>
                <a:spcPct val="124986"/>
              </a:lnSpc>
              <a:spcBef>
                <a:spcPts val="0"/>
              </a:spcBef>
              <a:spcAft>
                <a:spcPts val="0"/>
              </a:spcAft>
              <a:buClr>
                <a:srgbClr val="EBCCBB"/>
              </a:buClr>
              <a:buSzPts val="1837"/>
              <a:buFont typeface="Gelasio"/>
              <a:buNone/>
            </a:pPr>
            <a:r>
              <a:rPr lang="en-US" sz="1837">
                <a:solidFill>
                  <a:srgbClr val="EBCCBB"/>
                </a:solidFill>
                <a:latin typeface="Gelasio"/>
                <a:ea typeface="Gelasio"/>
                <a:cs typeface="Gelasio"/>
                <a:sym typeface="Gelasio"/>
              </a:rPr>
              <a:t>Sample 2</a:t>
            </a:r>
            <a:endParaRPr sz="1837">
              <a:solidFill>
                <a:schemeClr val="dk1"/>
              </a:solidFill>
              <a:latin typeface="Calibri"/>
              <a:ea typeface="Calibri"/>
              <a:cs typeface="Calibri"/>
              <a:sym typeface="Calibri"/>
            </a:endParaRPr>
          </a:p>
        </p:txBody>
      </p:sp>
      <p:sp>
        <p:nvSpPr>
          <p:cNvPr id="201" name="Google Shape;201;p13"/>
          <p:cNvSpPr/>
          <p:nvPr/>
        </p:nvSpPr>
        <p:spPr>
          <a:xfrm>
            <a:off x="5570577" y="4507587"/>
            <a:ext cx="1562457" cy="248722"/>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chemeClr val="dk1"/>
              </a:buClr>
              <a:buSzPts val="1225"/>
              <a:buFont typeface="Calibri"/>
              <a:buNone/>
            </a:pPr>
            <a:r>
              <a:t/>
            </a:r>
            <a:endParaRPr sz="1225">
              <a:solidFill>
                <a:schemeClr val="dk1"/>
              </a:solidFill>
              <a:latin typeface="Calibri"/>
              <a:ea typeface="Calibri"/>
              <a:cs typeface="Calibri"/>
              <a:sym typeface="Calibri"/>
            </a:endParaRPr>
          </a:p>
        </p:txBody>
      </p:sp>
      <p:pic>
        <p:nvPicPr>
          <p:cNvPr descr="preencoded.png" id="202" name="Google Shape;202;p13"/>
          <p:cNvPicPr preferRelativeResize="0"/>
          <p:nvPr/>
        </p:nvPicPr>
        <p:blipFill rotWithShape="1">
          <a:blip r:embed="rId5">
            <a:alphaModFix/>
          </a:blip>
          <a:srcRect b="0" l="0" r="0" t="0"/>
          <a:stretch/>
        </p:blipFill>
        <p:spPr>
          <a:xfrm>
            <a:off x="7519988" y="2323028"/>
            <a:ext cx="1562457" cy="1562457"/>
          </a:xfrm>
          <a:prstGeom prst="rect">
            <a:avLst/>
          </a:prstGeom>
          <a:noFill/>
          <a:ln>
            <a:noFill/>
          </a:ln>
        </p:spPr>
      </p:pic>
      <p:sp>
        <p:nvSpPr>
          <p:cNvPr id="203" name="Google Shape;203;p13"/>
          <p:cNvSpPr/>
          <p:nvPr/>
        </p:nvSpPr>
        <p:spPr>
          <a:xfrm>
            <a:off x="7519988" y="4060388"/>
            <a:ext cx="1562457" cy="291703"/>
          </a:xfrm>
          <a:prstGeom prst="rect">
            <a:avLst/>
          </a:prstGeom>
          <a:noFill/>
          <a:ln>
            <a:noFill/>
          </a:ln>
        </p:spPr>
        <p:txBody>
          <a:bodyPr anchorCtr="0" anchor="t" bIns="45700" lIns="91425" spcFirstLastPara="1" rIns="91425" wrap="square" tIns="45700">
            <a:noAutofit/>
          </a:bodyPr>
          <a:lstStyle/>
          <a:p>
            <a:pPr indent="0" lvl="0" marL="0" marR="0" rtl="0" algn="l">
              <a:lnSpc>
                <a:spcPct val="124986"/>
              </a:lnSpc>
              <a:spcBef>
                <a:spcPts val="0"/>
              </a:spcBef>
              <a:spcAft>
                <a:spcPts val="0"/>
              </a:spcAft>
              <a:buClr>
                <a:srgbClr val="EBCCBB"/>
              </a:buClr>
              <a:buSzPts val="1837"/>
              <a:buFont typeface="Gelasio"/>
              <a:buNone/>
            </a:pPr>
            <a:r>
              <a:rPr lang="en-US" sz="1837">
                <a:solidFill>
                  <a:srgbClr val="EBCCBB"/>
                </a:solidFill>
                <a:latin typeface="Gelasio"/>
                <a:ea typeface="Gelasio"/>
                <a:cs typeface="Gelasio"/>
                <a:sym typeface="Gelasio"/>
              </a:rPr>
              <a:t>Sample 3</a:t>
            </a:r>
            <a:endParaRPr sz="1837">
              <a:solidFill>
                <a:schemeClr val="dk1"/>
              </a:solidFill>
              <a:latin typeface="Calibri"/>
              <a:ea typeface="Calibri"/>
              <a:cs typeface="Calibri"/>
              <a:sym typeface="Calibri"/>
            </a:endParaRPr>
          </a:p>
        </p:txBody>
      </p:sp>
      <p:pic>
        <p:nvPicPr>
          <p:cNvPr descr="preencoded.png" id="204" name="Google Shape;204;p13"/>
          <p:cNvPicPr preferRelativeResize="0"/>
          <p:nvPr/>
        </p:nvPicPr>
        <p:blipFill rotWithShape="1">
          <a:blip r:embed="rId6">
            <a:alphaModFix/>
          </a:blip>
          <a:srcRect b="0" l="0" r="0" t="0"/>
          <a:stretch/>
        </p:blipFill>
        <p:spPr>
          <a:xfrm>
            <a:off x="9469398" y="2323028"/>
            <a:ext cx="1562457" cy="1562457"/>
          </a:xfrm>
          <a:prstGeom prst="rect">
            <a:avLst/>
          </a:prstGeom>
          <a:noFill/>
          <a:ln>
            <a:noFill/>
          </a:ln>
        </p:spPr>
      </p:pic>
      <p:sp>
        <p:nvSpPr>
          <p:cNvPr id="205" name="Google Shape;205;p13"/>
          <p:cNvSpPr/>
          <p:nvPr/>
        </p:nvSpPr>
        <p:spPr>
          <a:xfrm>
            <a:off x="9469398" y="4060388"/>
            <a:ext cx="1562457" cy="291703"/>
          </a:xfrm>
          <a:prstGeom prst="rect">
            <a:avLst/>
          </a:prstGeom>
          <a:noFill/>
          <a:ln>
            <a:noFill/>
          </a:ln>
        </p:spPr>
        <p:txBody>
          <a:bodyPr anchorCtr="0" anchor="t" bIns="45700" lIns="91425" spcFirstLastPara="1" rIns="91425" wrap="square" tIns="45700">
            <a:noAutofit/>
          </a:bodyPr>
          <a:lstStyle/>
          <a:p>
            <a:pPr indent="0" lvl="0" marL="0" marR="0" rtl="0" algn="l">
              <a:lnSpc>
                <a:spcPct val="124986"/>
              </a:lnSpc>
              <a:spcBef>
                <a:spcPts val="0"/>
              </a:spcBef>
              <a:spcAft>
                <a:spcPts val="0"/>
              </a:spcAft>
              <a:buClr>
                <a:srgbClr val="EBCCBB"/>
              </a:buClr>
              <a:buSzPts val="1837"/>
              <a:buFont typeface="Gelasio"/>
              <a:buNone/>
            </a:pPr>
            <a:r>
              <a:rPr lang="en-US" sz="1837">
                <a:solidFill>
                  <a:srgbClr val="EBCCBB"/>
                </a:solidFill>
                <a:latin typeface="Gelasio"/>
                <a:ea typeface="Gelasio"/>
                <a:cs typeface="Gelasio"/>
                <a:sym typeface="Gelasio"/>
              </a:rPr>
              <a:t>Sample 4</a:t>
            </a:r>
            <a:endParaRPr sz="1837">
              <a:solidFill>
                <a:schemeClr val="dk1"/>
              </a:solidFill>
              <a:latin typeface="Calibri"/>
              <a:ea typeface="Calibri"/>
              <a:cs typeface="Calibri"/>
              <a:sym typeface="Calibri"/>
            </a:endParaRPr>
          </a:p>
        </p:txBody>
      </p:sp>
      <p:sp>
        <p:nvSpPr>
          <p:cNvPr id="206" name="Google Shape;206;p13"/>
          <p:cNvSpPr/>
          <p:nvPr/>
        </p:nvSpPr>
        <p:spPr>
          <a:xfrm>
            <a:off x="3621167" y="5129451"/>
            <a:ext cx="3733800" cy="243007"/>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FCEC99"/>
              </a:buClr>
              <a:buSzPts val="1531"/>
              <a:buFont typeface="Gelasio"/>
              <a:buNone/>
            </a:pPr>
            <a:r>
              <a:rPr lang="en-US" sz="1531">
                <a:solidFill>
                  <a:srgbClr val="FCEC99"/>
                </a:solidFill>
                <a:latin typeface="Gelasio"/>
                <a:ea typeface="Gelasio"/>
                <a:cs typeface="Gelasio"/>
                <a:sym typeface="Gelasio"/>
              </a:rPr>
              <a:t>                                                                    Output</a:t>
            </a:r>
            <a:endParaRPr sz="1531">
              <a:solidFill>
                <a:schemeClr val="dk1"/>
              </a:solidFill>
              <a:latin typeface="Calibri"/>
              <a:ea typeface="Calibri"/>
              <a:cs typeface="Calibri"/>
              <a:sym typeface="Calibri"/>
            </a:endParaRPr>
          </a:p>
        </p:txBody>
      </p:sp>
      <p:pic>
        <p:nvPicPr>
          <p:cNvPr descr="preencoded.png" id="207" name="Google Shape;207;p13"/>
          <p:cNvPicPr preferRelativeResize="0"/>
          <p:nvPr/>
        </p:nvPicPr>
        <p:blipFill rotWithShape="1">
          <a:blip r:embed="rId7">
            <a:alphaModFix/>
          </a:blip>
          <a:srcRect b="0" l="0" r="0" t="0"/>
          <a:stretch/>
        </p:blipFill>
        <p:spPr>
          <a:xfrm>
            <a:off x="3621167" y="5780603"/>
            <a:ext cx="1562457" cy="1562457"/>
          </a:xfrm>
          <a:prstGeom prst="rect">
            <a:avLst/>
          </a:prstGeom>
          <a:noFill/>
          <a:ln>
            <a:noFill/>
          </a:ln>
        </p:spPr>
      </p:pic>
      <p:sp>
        <p:nvSpPr>
          <p:cNvPr id="208" name="Google Shape;208;p13"/>
          <p:cNvSpPr/>
          <p:nvPr/>
        </p:nvSpPr>
        <p:spPr>
          <a:xfrm>
            <a:off x="3621167" y="7517963"/>
            <a:ext cx="1562457" cy="291703"/>
          </a:xfrm>
          <a:prstGeom prst="rect">
            <a:avLst/>
          </a:prstGeom>
          <a:noFill/>
          <a:ln>
            <a:noFill/>
          </a:ln>
        </p:spPr>
        <p:txBody>
          <a:bodyPr anchorCtr="0" anchor="t" bIns="45700" lIns="91425" spcFirstLastPara="1" rIns="91425" wrap="square" tIns="45700">
            <a:noAutofit/>
          </a:bodyPr>
          <a:lstStyle/>
          <a:p>
            <a:pPr indent="0" lvl="0" marL="0" marR="0" rtl="0" algn="l">
              <a:lnSpc>
                <a:spcPct val="124986"/>
              </a:lnSpc>
              <a:spcBef>
                <a:spcPts val="0"/>
              </a:spcBef>
              <a:spcAft>
                <a:spcPts val="0"/>
              </a:spcAft>
              <a:buClr>
                <a:srgbClr val="EBCCBB"/>
              </a:buClr>
              <a:buSzPts val="1837"/>
              <a:buFont typeface="Gelasio"/>
              <a:buNone/>
            </a:pPr>
            <a:r>
              <a:rPr lang="en-US" sz="1837">
                <a:solidFill>
                  <a:srgbClr val="EBCCBB"/>
                </a:solidFill>
                <a:latin typeface="Gelasio"/>
                <a:ea typeface="Gelasio"/>
                <a:cs typeface="Gelasio"/>
                <a:sym typeface="Gelasio"/>
              </a:rPr>
              <a:t>Result 1</a:t>
            </a:r>
            <a:endParaRPr sz="1837">
              <a:solidFill>
                <a:schemeClr val="dk1"/>
              </a:solidFill>
              <a:latin typeface="Calibri"/>
              <a:ea typeface="Calibri"/>
              <a:cs typeface="Calibri"/>
              <a:sym typeface="Calibri"/>
            </a:endParaRPr>
          </a:p>
        </p:txBody>
      </p:sp>
      <p:pic>
        <p:nvPicPr>
          <p:cNvPr descr="preencoded.png" id="209" name="Google Shape;209;p13"/>
          <p:cNvPicPr preferRelativeResize="0"/>
          <p:nvPr/>
        </p:nvPicPr>
        <p:blipFill rotWithShape="1">
          <a:blip r:embed="rId8">
            <a:alphaModFix/>
          </a:blip>
          <a:srcRect b="0" l="0" r="0" t="0"/>
          <a:stretch/>
        </p:blipFill>
        <p:spPr>
          <a:xfrm>
            <a:off x="5570577" y="5780603"/>
            <a:ext cx="1562457" cy="1562457"/>
          </a:xfrm>
          <a:prstGeom prst="rect">
            <a:avLst/>
          </a:prstGeom>
          <a:noFill/>
          <a:ln>
            <a:noFill/>
          </a:ln>
        </p:spPr>
      </p:pic>
      <p:sp>
        <p:nvSpPr>
          <p:cNvPr id="210" name="Google Shape;210;p13"/>
          <p:cNvSpPr/>
          <p:nvPr/>
        </p:nvSpPr>
        <p:spPr>
          <a:xfrm>
            <a:off x="5570577" y="7517963"/>
            <a:ext cx="1562457" cy="291703"/>
          </a:xfrm>
          <a:prstGeom prst="rect">
            <a:avLst/>
          </a:prstGeom>
          <a:noFill/>
          <a:ln>
            <a:noFill/>
          </a:ln>
        </p:spPr>
        <p:txBody>
          <a:bodyPr anchorCtr="0" anchor="t" bIns="45700" lIns="91425" spcFirstLastPara="1" rIns="91425" wrap="square" tIns="45700">
            <a:noAutofit/>
          </a:bodyPr>
          <a:lstStyle/>
          <a:p>
            <a:pPr indent="0" lvl="0" marL="0" marR="0" rtl="0" algn="l">
              <a:lnSpc>
                <a:spcPct val="124986"/>
              </a:lnSpc>
              <a:spcBef>
                <a:spcPts val="0"/>
              </a:spcBef>
              <a:spcAft>
                <a:spcPts val="0"/>
              </a:spcAft>
              <a:buClr>
                <a:srgbClr val="EBCCBB"/>
              </a:buClr>
              <a:buSzPts val="1837"/>
              <a:buFont typeface="Gelasio"/>
              <a:buNone/>
            </a:pPr>
            <a:r>
              <a:rPr lang="en-US" sz="1837">
                <a:solidFill>
                  <a:srgbClr val="EBCCBB"/>
                </a:solidFill>
                <a:latin typeface="Gelasio"/>
                <a:ea typeface="Gelasio"/>
                <a:cs typeface="Gelasio"/>
                <a:sym typeface="Gelasio"/>
              </a:rPr>
              <a:t>Result 2</a:t>
            </a:r>
            <a:endParaRPr sz="1837">
              <a:solidFill>
                <a:schemeClr val="dk1"/>
              </a:solidFill>
              <a:latin typeface="Calibri"/>
              <a:ea typeface="Calibri"/>
              <a:cs typeface="Calibri"/>
              <a:sym typeface="Calibri"/>
            </a:endParaRPr>
          </a:p>
        </p:txBody>
      </p:sp>
      <p:pic>
        <p:nvPicPr>
          <p:cNvPr descr="preencoded.png" id="211" name="Google Shape;211;p13"/>
          <p:cNvPicPr preferRelativeResize="0"/>
          <p:nvPr/>
        </p:nvPicPr>
        <p:blipFill rotWithShape="1">
          <a:blip r:embed="rId9">
            <a:alphaModFix/>
          </a:blip>
          <a:srcRect b="0" l="0" r="0" t="0"/>
          <a:stretch/>
        </p:blipFill>
        <p:spPr>
          <a:xfrm>
            <a:off x="7519988" y="5780603"/>
            <a:ext cx="1562457" cy="1562457"/>
          </a:xfrm>
          <a:prstGeom prst="rect">
            <a:avLst/>
          </a:prstGeom>
          <a:noFill/>
          <a:ln>
            <a:noFill/>
          </a:ln>
        </p:spPr>
      </p:pic>
      <p:sp>
        <p:nvSpPr>
          <p:cNvPr id="212" name="Google Shape;212;p13"/>
          <p:cNvSpPr/>
          <p:nvPr/>
        </p:nvSpPr>
        <p:spPr>
          <a:xfrm>
            <a:off x="7519988" y="7517963"/>
            <a:ext cx="1562457" cy="291703"/>
          </a:xfrm>
          <a:prstGeom prst="rect">
            <a:avLst/>
          </a:prstGeom>
          <a:noFill/>
          <a:ln>
            <a:noFill/>
          </a:ln>
        </p:spPr>
        <p:txBody>
          <a:bodyPr anchorCtr="0" anchor="t" bIns="45700" lIns="91425" spcFirstLastPara="1" rIns="91425" wrap="square" tIns="45700">
            <a:noAutofit/>
          </a:bodyPr>
          <a:lstStyle/>
          <a:p>
            <a:pPr indent="0" lvl="0" marL="0" marR="0" rtl="0" algn="l">
              <a:lnSpc>
                <a:spcPct val="124986"/>
              </a:lnSpc>
              <a:spcBef>
                <a:spcPts val="0"/>
              </a:spcBef>
              <a:spcAft>
                <a:spcPts val="0"/>
              </a:spcAft>
              <a:buClr>
                <a:srgbClr val="EBCCBB"/>
              </a:buClr>
              <a:buSzPts val="1837"/>
              <a:buFont typeface="Gelasio"/>
              <a:buNone/>
            </a:pPr>
            <a:r>
              <a:rPr lang="en-US" sz="1837">
                <a:solidFill>
                  <a:srgbClr val="EBCCBB"/>
                </a:solidFill>
                <a:latin typeface="Gelasio"/>
                <a:ea typeface="Gelasio"/>
                <a:cs typeface="Gelasio"/>
                <a:sym typeface="Gelasio"/>
              </a:rPr>
              <a:t>Result 3</a:t>
            </a:r>
            <a:endParaRPr sz="1837">
              <a:solidFill>
                <a:schemeClr val="dk1"/>
              </a:solidFill>
              <a:latin typeface="Calibri"/>
              <a:ea typeface="Calibri"/>
              <a:cs typeface="Calibri"/>
              <a:sym typeface="Calibri"/>
            </a:endParaRPr>
          </a:p>
        </p:txBody>
      </p:sp>
      <p:pic>
        <p:nvPicPr>
          <p:cNvPr descr="preencoded.png" id="213" name="Google Shape;213;p13"/>
          <p:cNvPicPr preferRelativeResize="0"/>
          <p:nvPr/>
        </p:nvPicPr>
        <p:blipFill rotWithShape="1">
          <a:blip r:embed="rId10">
            <a:alphaModFix/>
          </a:blip>
          <a:srcRect b="0" l="0" r="0" t="0"/>
          <a:stretch/>
        </p:blipFill>
        <p:spPr>
          <a:xfrm>
            <a:off x="9469398" y="5780603"/>
            <a:ext cx="1562457" cy="1562457"/>
          </a:xfrm>
          <a:prstGeom prst="rect">
            <a:avLst/>
          </a:prstGeom>
          <a:noFill/>
          <a:ln>
            <a:noFill/>
          </a:ln>
        </p:spPr>
      </p:pic>
      <p:sp>
        <p:nvSpPr>
          <p:cNvPr id="214" name="Google Shape;214;p13"/>
          <p:cNvSpPr/>
          <p:nvPr/>
        </p:nvSpPr>
        <p:spPr>
          <a:xfrm>
            <a:off x="9469398" y="7517963"/>
            <a:ext cx="1562457" cy="291703"/>
          </a:xfrm>
          <a:prstGeom prst="rect">
            <a:avLst/>
          </a:prstGeom>
          <a:noFill/>
          <a:ln>
            <a:noFill/>
          </a:ln>
        </p:spPr>
        <p:txBody>
          <a:bodyPr anchorCtr="0" anchor="t" bIns="45700" lIns="91425" spcFirstLastPara="1" rIns="91425" wrap="square" tIns="45700">
            <a:noAutofit/>
          </a:bodyPr>
          <a:lstStyle/>
          <a:p>
            <a:pPr indent="0" lvl="0" marL="0" marR="0" rtl="0" algn="l">
              <a:lnSpc>
                <a:spcPct val="124986"/>
              </a:lnSpc>
              <a:spcBef>
                <a:spcPts val="0"/>
              </a:spcBef>
              <a:spcAft>
                <a:spcPts val="0"/>
              </a:spcAft>
              <a:buClr>
                <a:srgbClr val="EBCCBB"/>
              </a:buClr>
              <a:buSzPts val="1837"/>
              <a:buFont typeface="Gelasio"/>
              <a:buNone/>
            </a:pPr>
            <a:r>
              <a:rPr lang="en-US" sz="1837">
                <a:solidFill>
                  <a:srgbClr val="EBCCBB"/>
                </a:solidFill>
                <a:latin typeface="Gelasio"/>
                <a:ea typeface="Gelasio"/>
                <a:cs typeface="Gelasio"/>
                <a:sym typeface="Gelasio"/>
              </a:rPr>
              <a:t>Result 4</a:t>
            </a:r>
            <a:endParaRPr sz="1837">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0" y="0"/>
            <a:ext cx="14630400" cy="8229719"/>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2954536" y="504825"/>
            <a:ext cx="8721328" cy="1147286"/>
          </a:xfrm>
          <a:prstGeom prst="rect">
            <a:avLst/>
          </a:prstGeom>
          <a:noFill/>
          <a:ln>
            <a:noFill/>
          </a:ln>
        </p:spPr>
        <p:txBody>
          <a:bodyPr anchorCtr="0" anchor="t" bIns="45700" lIns="91425" spcFirstLastPara="1" rIns="91425" wrap="square" tIns="45700">
            <a:noAutofit/>
          </a:bodyPr>
          <a:lstStyle/>
          <a:p>
            <a:pPr indent="0" lvl="0" marL="0" marR="0" rtl="0" algn="l">
              <a:lnSpc>
                <a:spcPct val="125013"/>
              </a:lnSpc>
              <a:spcBef>
                <a:spcPts val="0"/>
              </a:spcBef>
              <a:spcAft>
                <a:spcPts val="0"/>
              </a:spcAft>
              <a:buClr>
                <a:srgbClr val="EBCCBB"/>
              </a:buClr>
              <a:buSzPts val="3614"/>
              <a:buFont typeface="Gelasio"/>
              <a:buNone/>
            </a:pPr>
            <a:r>
              <a:rPr lang="en-US" sz="3614">
                <a:solidFill>
                  <a:srgbClr val="EBCCBB"/>
                </a:solidFill>
                <a:latin typeface="Gelasio"/>
                <a:ea typeface="Gelasio"/>
                <a:cs typeface="Gelasio"/>
                <a:sym typeface="Gelasio"/>
              </a:rPr>
              <a:t>Overall Result after training the model with different samples</a:t>
            </a:r>
            <a:endParaRPr sz="3614">
              <a:solidFill>
                <a:schemeClr val="dk1"/>
              </a:solidFill>
              <a:latin typeface="Calibri"/>
              <a:ea typeface="Calibri"/>
              <a:cs typeface="Calibri"/>
              <a:sym typeface="Calibri"/>
            </a:endParaRPr>
          </a:p>
        </p:txBody>
      </p:sp>
      <p:pic>
        <p:nvPicPr>
          <p:cNvPr id="223" name="Google Shape;223;p14"/>
          <p:cNvPicPr preferRelativeResize="0"/>
          <p:nvPr/>
        </p:nvPicPr>
        <p:blipFill rotWithShape="1">
          <a:blip r:embed="rId3">
            <a:alphaModFix/>
          </a:blip>
          <a:srcRect b="0" l="0" r="0" t="0"/>
          <a:stretch/>
        </p:blipFill>
        <p:spPr>
          <a:xfrm>
            <a:off x="2406316" y="1768642"/>
            <a:ext cx="10094495" cy="64609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5"/>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0" y="-62"/>
            <a:ext cx="14630400" cy="8229600"/>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2954536" y="222975"/>
            <a:ext cx="8721300" cy="1147200"/>
          </a:xfrm>
          <a:prstGeom prst="rect">
            <a:avLst/>
          </a:prstGeom>
          <a:noFill/>
          <a:ln>
            <a:noFill/>
          </a:ln>
        </p:spPr>
        <p:txBody>
          <a:bodyPr anchorCtr="0" anchor="t" bIns="45700" lIns="91425" spcFirstLastPara="1" rIns="91425" wrap="square" tIns="45700">
            <a:noAutofit/>
          </a:bodyPr>
          <a:lstStyle/>
          <a:p>
            <a:pPr indent="0" lvl="0" marL="0" marR="0" rtl="0" algn="l">
              <a:lnSpc>
                <a:spcPct val="125013"/>
              </a:lnSpc>
              <a:spcBef>
                <a:spcPts val="0"/>
              </a:spcBef>
              <a:spcAft>
                <a:spcPts val="0"/>
              </a:spcAft>
              <a:buClr>
                <a:srgbClr val="EBCCBB"/>
              </a:buClr>
              <a:buSzPts val="3614"/>
              <a:buFont typeface="Gelasio"/>
              <a:buNone/>
            </a:pPr>
            <a:r>
              <a:rPr lang="en-US" sz="3614">
                <a:solidFill>
                  <a:srgbClr val="EBCCBB"/>
                </a:solidFill>
                <a:latin typeface="Gelasio"/>
                <a:ea typeface="Gelasio"/>
                <a:cs typeface="Gelasio"/>
                <a:sym typeface="Gelasio"/>
              </a:rPr>
              <a:t>Overall Result after training the model with different samples</a:t>
            </a:r>
            <a:endParaRPr sz="3614">
              <a:solidFill>
                <a:schemeClr val="dk1"/>
              </a:solidFill>
              <a:latin typeface="Calibri"/>
              <a:ea typeface="Calibri"/>
              <a:cs typeface="Calibri"/>
              <a:sym typeface="Calibri"/>
            </a:endParaRPr>
          </a:p>
        </p:txBody>
      </p:sp>
      <p:pic>
        <p:nvPicPr>
          <p:cNvPr id="232" name="Google Shape;232;p15"/>
          <p:cNvPicPr preferRelativeResize="0"/>
          <p:nvPr/>
        </p:nvPicPr>
        <p:blipFill rotWithShape="1">
          <a:blip r:embed="rId3">
            <a:alphaModFix/>
          </a:blip>
          <a:srcRect b="0" l="0" r="0" t="0"/>
          <a:stretch/>
        </p:blipFill>
        <p:spPr>
          <a:xfrm>
            <a:off x="2334126" y="1652110"/>
            <a:ext cx="10106527" cy="65774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6"/>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6"/>
          <p:cNvSpPr/>
          <p:nvPr/>
        </p:nvSpPr>
        <p:spPr>
          <a:xfrm>
            <a:off x="2009554" y="956075"/>
            <a:ext cx="113334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4374"/>
              <a:buFont typeface="Gelasio"/>
              <a:buNone/>
            </a:pPr>
            <a:r>
              <a:rPr lang="en-US" sz="4374">
                <a:solidFill>
                  <a:srgbClr val="EBCCBB"/>
                </a:solidFill>
                <a:latin typeface="Gelasio"/>
                <a:ea typeface="Gelasio"/>
                <a:cs typeface="Gelasio"/>
                <a:sym typeface="Gelasio"/>
              </a:rPr>
              <a:t>Advancing Lunar Exploration</a:t>
            </a:r>
            <a:endParaRPr sz="4374">
              <a:solidFill>
                <a:schemeClr val="dk1"/>
              </a:solidFill>
              <a:latin typeface="Calibri"/>
              <a:ea typeface="Calibri"/>
              <a:cs typeface="Calibri"/>
              <a:sym typeface="Calibri"/>
            </a:endParaRPr>
          </a:p>
        </p:txBody>
      </p:sp>
      <p:sp>
        <p:nvSpPr>
          <p:cNvPr id="241" name="Google Shape;241;p16"/>
          <p:cNvSpPr/>
          <p:nvPr/>
        </p:nvSpPr>
        <p:spPr>
          <a:xfrm>
            <a:off x="2037993" y="3381851"/>
            <a:ext cx="499943" cy="499943"/>
          </a:xfrm>
          <a:prstGeom prst="roundRect">
            <a:avLst>
              <a:gd fmla="val 26667"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2215515" y="3423523"/>
            <a:ext cx="144780"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EBCCBB"/>
              </a:buClr>
              <a:buSzPts val="2624"/>
              <a:buFont typeface="Gelasio"/>
              <a:buNone/>
            </a:pPr>
            <a:r>
              <a:rPr lang="en-US" sz="2624">
                <a:solidFill>
                  <a:srgbClr val="EBCCBB"/>
                </a:solidFill>
                <a:latin typeface="Gelasio"/>
                <a:ea typeface="Gelasio"/>
                <a:cs typeface="Gelasio"/>
                <a:sym typeface="Gelasio"/>
              </a:rPr>
              <a:t>1</a:t>
            </a:r>
            <a:endParaRPr sz="2624">
              <a:solidFill>
                <a:schemeClr val="dk1"/>
              </a:solidFill>
              <a:latin typeface="Calibri"/>
              <a:ea typeface="Calibri"/>
              <a:cs typeface="Calibri"/>
              <a:sym typeface="Calibri"/>
            </a:endParaRPr>
          </a:p>
        </p:txBody>
      </p:sp>
      <p:sp>
        <p:nvSpPr>
          <p:cNvPr id="243" name="Google Shape;243;p16"/>
          <p:cNvSpPr/>
          <p:nvPr/>
        </p:nvSpPr>
        <p:spPr>
          <a:xfrm>
            <a:off x="2760107" y="3458170"/>
            <a:ext cx="397764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2187"/>
              <a:buFont typeface="Gelasio"/>
              <a:buNone/>
            </a:pPr>
            <a:r>
              <a:rPr lang="en-US" sz="2187">
                <a:solidFill>
                  <a:srgbClr val="EBCCBB"/>
                </a:solidFill>
                <a:latin typeface="Gelasio"/>
                <a:ea typeface="Gelasio"/>
                <a:cs typeface="Gelasio"/>
                <a:sym typeface="Gelasio"/>
              </a:rPr>
              <a:t>Safe and Precise Lunar Landings</a:t>
            </a:r>
            <a:endParaRPr sz="2187">
              <a:solidFill>
                <a:schemeClr val="dk1"/>
              </a:solidFill>
              <a:latin typeface="Calibri"/>
              <a:ea typeface="Calibri"/>
              <a:cs typeface="Calibri"/>
              <a:sym typeface="Calibri"/>
            </a:endParaRPr>
          </a:p>
        </p:txBody>
      </p:sp>
      <p:sp>
        <p:nvSpPr>
          <p:cNvPr id="244" name="Google Shape;244;p16"/>
          <p:cNvSpPr/>
          <p:nvPr/>
        </p:nvSpPr>
        <p:spPr>
          <a:xfrm>
            <a:off x="2760107" y="4647552"/>
            <a:ext cx="4443900" cy="17769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C9C2C0"/>
              </a:buClr>
              <a:buSzPts val="1750"/>
              <a:buFont typeface="Gelasio"/>
              <a:buNone/>
            </a:pPr>
            <a:r>
              <a:rPr lang="en-US" sz="1750">
                <a:solidFill>
                  <a:srgbClr val="C9C2C0"/>
                </a:solidFill>
                <a:latin typeface="Gelasio"/>
                <a:ea typeface="Gelasio"/>
                <a:cs typeface="Gelasio"/>
                <a:sym typeface="Gelasio"/>
              </a:rPr>
              <a:t>By combining cutting-edge technology and innovative methods, our lunar navigation system ensures safe and precise landings on the moon's surface. This is crucial for future lunar exploration missions.</a:t>
            </a:r>
            <a:endParaRPr sz="1750">
              <a:solidFill>
                <a:schemeClr val="dk1"/>
              </a:solidFill>
              <a:latin typeface="Calibri"/>
              <a:ea typeface="Calibri"/>
              <a:cs typeface="Calibri"/>
              <a:sym typeface="Calibri"/>
            </a:endParaRPr>
          </a:p>
        </p:txBody>
      </p:sp>
      <p:sp>
        <p:nvSpPr>
          <p:cNvPr id="245" name="Google Shape;245;p16"/>
          <p:cNvSpPr/>
          <p:nvPr/>
        </p:nvSpPr>
        <p:spPr>
          <a:xfrm>
            <a:off x="7426285" y="3381851"/>
            <a:ext cx="499943" cy="499943"/>
          </a:xfrm>
          <a:prstGeom prst="roundRect">
            <a:avLst>
              <a:gd fmla="val 26667"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7580998" y="3273198"/>
            <a:ext cx="190500" cy="416400"/>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EBCCBB"/>
              </a:buClr>
              <a:buSzPts val="2624"/>
              <a:buFont typeface="Gelasio"/>
              <a:buNone/>
            </a:pPr>
            <a:r>
              <a:rPr lang="en-US" sz="2624">
                <a:solidFill>
                  <a:srgbClr val="EBCCBB"/>
                </a:solidFill>
                <a:latin typeface="Gelasio"/>
                <a:ea typeface="Gelasio"/>
                <a:cs typeface="Gelasio"/>
                <a:sym typeface="Gelasio"/>
              </a:rPr>
              <a:t>2</a:t>
            </a:r>
            <a:endParaRPr sz="2624">
              <a:solidFill>
                <a:schemeClr val="dk1"/>
              </a:solidFill>
              <a:latin typeface="Calibri"/>
              <a:ea typeface="Calibri"/>
              <a:cs typeface="Calibri"/>
              <a:sym typeface="Calibri"/>
            </a:endParaRPr>
          </a:p>
        </p:txBody>
      </p:sp>
      <p:sp>
        <p:nvSpPr>
          <p:cNvPr id="247" name="Google Shape;247;p16"/>
          <p:cNvSpPr/>
          <p:nvPr/>
        </p:nvSpPr>
        <p:spPr>
          <a:xfrm>
            <a:off x="8242349" y="3110995"/>
            <a:ext cx="39168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2187"/>
              <a:buFont typeface="Gelasio"/>
              <a:buNone/>
            </a:pPr>
            <a:r>
              <a:rPr lang="en-US" sz="2187">
                <a:solidFill>
                  <a:srgbClr val="EBCCBB"/>
                </a:solidFill>
                <a:latin typeface="Gelasio"/>
                <a:ea typeface="Gelasio"/>
                <a:cs typeface="Gelasio"/>
                <a:sym typeface="Gelasio"/>
              </a:rPr>
              <a:t>Facilitating Scientific Endeavors</a:t>
            </a:r>
            <a:endParaRPr sz="2187">
              <a:solidFill>
                <a:schemeClr val="dk1"/>
              </a:solidFill>
              <a:latin typeface="Calibri"/>
              <a:ea typeface="Calibri"/>
              <a:cs typeface="Calibri"/>
              <a:sym typeface="Calibri"/>
            </a:endParaRPr>
          </a:p>
        </p:txBody>
      </p:sp>
      <p:sp>
        <p:nvSpPr>
          <p:cNvPr id="248" name="Google Shape;248;p16"/>
          <p:cNvSpPr/>
          <p:nvPr/>
        </p:nvSpPr>
        <p:spPr>
          <a:xfrm>
            <a:off x="8148399" y="4469802"/>
            <a:ext cx="4443900" cy="21324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C9C2C0"/>
              </a:buClr>
              <a:buSzPts val="1750"/>
              <a:buFont typeface="Gelasio"/>
              <a:buNone/>
            </a:pPr>
            <a:r>
              <a:rPr lang="en-US" sz="1750">
                <a:solidFill>
                  <a:srgbClr val="C9C2C0"/>
                </a:solidFill>
                <a:latin typeface="Gelasio"/>
                <a:ea typeface="Gelasio"/>
                <a:cs typeface="Gelasio"/>
                <a:sym typeface="Gelasio"/>
              </a:rPr>
              <a:t>Accurate lunar navigation opens up opportunities for scientific research and exploration. By enabling reliable and efficient navigation, we empower scientists to conduct experiments and collect valuable data.</a:t>
            </a:r>
            <a:endParaRPr sz="175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7"/>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56" name="Google Shape;256;p17"/>
          <p:cNvSpPr/>
          <p:nvPr/>
        </p:nvSpPr>
        <p:spPr>
          <a:xfrm>
            <a:off x="3794604" y="254393"/>
            <a:ext cx="6644640" cy="694373"/>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Chandrayaan-2 PDS4 Data Archive</a:t>
            </a:r>
            <a:endParaRPr sz="4400">
              <a:solidFill>
                <a:schemeClr val="dk1"/>
              </a:solidFill>
              <a:latin typeface="Calibri"/>
              <a:ea typeface="Calibri"/>
              <a:cs typeface="Calibri"/>
              <a:sym typeface="Calibri"/>
            </a:endParaRPr>
          </a:p>
        </p:txBody>
      </p:sp>
      <p:sp>
        <p:nvSpPr>
          <p:cNvPr id="257" name="Google Shape;257;p17"/>
          <p:cNvSpPr txBox="1"/>
          <p:nvPr/>
        </p:nvSpPr>
        <p:spPr>
          <a:xfrm>
            <a:off x="770021" y="1660358"/>
            <a:ext cx="131505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BCCBB"/>
                </a:solidFill>
                <a:latin typeface="Calibri"/>
                <a:ea typeface="Calibri"/>
                <a:cs typeface="Calibri"/>
                <a:sym typeface="Calibri"/>
              </a:rPr>
              <a:t>PDS4 is the de facto international standard for long term archival of planetary science data. For all the scientific payloads, PDS4 data products types [1] were identified and shown in the below</a:t>
            </a:r>
            <a:endParaRPr sz="2400">
              <a:solidFill>
                <a:srgbClr val="EBCCBB"/>
              </a:solidFill>
              <a:latin typeface="Calibri"/>
              <a:ea typeface="Calibri"/>
              <a:cs typeface="Calibri"/>
              <a:sym typeface="Calibri"/>
            </a:endParaRPr>
          </a:p>
        </p:txBody>
      </p:sp>
      <p:pic>
        <p:nvPicPr>
          <p:cNvPr id="258" name="Google Shape;258;p17"/>
          <p:cNvPicPr preferRelativeResize="0"/>
          <p:nvPr/>
        </p:nvPicPr>
        <p:blipFill rotWithShape="1">
          <a:blip r:embed="rId3">
            <a:alphaModFix/>
          </a:blip>
          <a:srcRect b="0" l="0" r="0" t="0"/>
          <a:stretch/>
        </p:blipFill>
        <p:spPr>
          <a:xfrm>
            <a:off x="3248527" y="3284621"/>
            <a:ext cx="8313820" cy="3934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8"/>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66" name="Google Shape;266;p18"/>
          <p:cNvSpPr/>
          <p:nvPr/>
        </p:nvSpPr>
        <p:spPr>
          <a:xfrm>
            <a:off x="3794604" y="254393"/>
            <a:ext cx="6644640" cy="694373"/>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Chandrayaan-2 PDS4 Data Archive</a:t>
            </a:r>
            <a:endParaRPr sz="4400">
              <a:solidFill>
                <a:schemeClr val="dk1"/>
              </a:solidFill>
              <a:latin typeface="Calibri"/>
              <a:ea typeface="Calibri"/>
              <a:cs typeface="Calibri"/>
              <a:sym typeface="Calibri"/>
            </a:endParaRPr>
          </a:p>
        </p:txBody>
      </p:sp>
      <p:sp>
        <p:nvSpPr>
          <p:cNvPr id="267" name="Google Shape;267;p18"/>
          <p:cNvSpPr txBox="1"/>
          <p:nvPr/>
        </p:nvSpPr>
        <p:spPr>
          <a:xfrm>
            <a:off x="770021" y="1660358"/>
            <a:ext cx="131505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EBCCBB"/>
              </a:solidFill>
              <a:latin typeface="Calibri"/>
              <a:ea typeface="Calibri"/>
              <a:cs typeface="Calibri"/>
              <a:sym typeface="Calibri"/>
            </a:endParaRPr>
          </a:p>
        </p:txBody>
      </p:sp>
      <p:pic>
        <p:nvPicPr>
          <p:cNvPr id="268" name="Google Shape;268;p18"/>
          <p:cNvPicPr preferRelativeResize="0"/>
          <p:nvPr/>
        </p:nvPicPr>
        <p:blipFill rotWithShape="1">
          <a:blip r:embed="rId3">
            <a:alphaModFix/>
          </a:blip>
          <a:srcRect b="0" l="0" r="0" t="0"/>
          <a:stretch/>
        </p:blipFill>
        <p:spPr>
          <a:xfrm>
            <a:off x="1369645" y="2010558"/>
            <a:ext cx="11891120" cy="56415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9"/>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276" name="Google Shape;276;p19"/>
          <p:cNvSpPr/>
          <p:nvPr/>
        </p:nvSpPr>
        <p:spPr>
          <a:xfrm>
            <a:off x="2617200" y="377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TMC2 PDS4 Data Products</a:t>
            </a:r>
            <a:endParaRPr sz="4400">
              <a:solidFill>
                <a:schemeClr val="dk1"/>
              </a:solidFill>
              <a:latin typeface="Calibri"/>
              <a:ea typeface="Calibri"/>
              <a:cs typeface="Calibri"/>
              <a:sym typeface="Calibri"/>
            </a:endParaRPr>
          </a:p>
        </p:txBody>
      </p:sp>
      <p:sp>
        <p:nvSpPr>
          <p:cNvPr id="277" name="Google Shape;277;p19"/>
          <p:cNvSpPr txBox="1"/>
          <p:nvPr/>
        </p:nvSpPr>
        <p:spPr>
          <a:xfrm>
            <a:off x="519896" y="377408"/>
            <a:ext cx="13150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EBCCBB"/>
              </a:solidFill>
              <a:latin typeface="Calibri"/>
              <a:ea typeface="Calibri"/>
              <a:cs typeface="Calibri"/>
              <a:sym typeface="Calibri"/>
            </a:endParaRPr>
          </a:p>
        </p:txBody>
      </p:sp>
      <p:sp>
        <p:nvSpPr>
          <p:cNvPr id="278" name="Google Shape;278;p19"/>
          <p:cNvSpPr txBox="1"/>
          <p:nvPr/>
        </p:nvSpPr>
        <p:spPr>
          <a:xfrm>
            <a:off x="553500" y="1392425"/>
            <a:ext cx="13523400" cy="735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BCCBB"/>
                </a:solidFill>
                <a:latin typeface="Calibri"/>
                <a:ea typeface="Calibri"/>
                <a:cs typeface="Calibri"/>
                <a:sym typeface="Calibri"/>
              </a:rPr>
              <a:t>The PDS4 Data Products for TMC2 is defined based on the defined data processing levels (L0, L1 and L2) as Raw, Calibrated and Derived data products. </a:t>
            </a:r>
            <a:endParaRPr/>
          </a:p>
          <a:p>
            <a:pPr indent="0" lvl="0" marL="0" marR="0" rtl="0" algn="l">
              <a:spcBef>
                <a:spcPts val="0"/>
              </a:spcBef>
              <a:spcAft>
                <a:spcPts val="0"/>
              </a:spcAft>
              <a:buNone/>
            </a:pPr>
            <a:r>
              <a:t/>
            </a:r>
            <a:endParaRPr sz="2400">
              <a:solidFill>
                <a:srgbClr val="EBCCBB"/>
              </a:solidFill>
              <a:latin typeface="Calibri"/>
              <a:ea typeface="Calibri"/>
              <a:cs typeface="Calibri"/>
              <a:sym typeface="Calibri"/>
            </a:endParaRPr>
          </a:p>
          <a:p>
            <a:pPr indent="0" lvl="0" marL="0" marR="0" rtl="0" algn="l">
              <a:spcBef>
                <a:spcPts val="0"/>
              </a:spcBef>
              <a:spcAft>
                <a:spcPts val="0"/>
              </a:spcAft>
              <a:buNone/>
            </a:pPr>
            <a:r>
              <a:t/>
            </a:r>
            <a:endParaRPr sz="2400">
              <a:solidFill>
                <a:srgbClr val="EBCCBB"/>
              </a:solidFill>
              <a:latin typeface="Calibri"/>
              <a:ea typeface="Calibri"/>
              <a:cs typeface="Calibri"/>
              <a:sym typeface="Calibri"/>
            </a:endParaRPr>
          </a:p>
          <a:p>
            <a:pPr indent="-342900" lvl="0" marL="342900" marR="0" rtl="0" algn="l">
              <a:spcBef>
                <a:spcPts val="0"/>
              </a:spcBef>
              <a:spcAft>
                <a:spcPts val="0"/>
              </a:spcAft>
              <a:buClr>
                <a:srgbClr val="EBCCBB"/>
              </a:buClr>
              <a:buSzPts val="2400"/>
              <a:buFont typeface="Arial"/>
              <a:buChar char="•"/>
            </a:pPr>
            <a:r>
              <a:rPr lang="en-US" sz="2400">
                <a:solidFill>
                  <a:srgbClr val="EBCCBB"/>
                </a:solidFill>
                <a:latin typeface="Calibri"/>
                <a:ea typeface="Calibri"/>
                <a:cs typeface="Calibri"/>
                <a:sym typeface="Calibri"/>
              </a:rPr>
              <a:t>Raw Data Products:  </a:t>
            </a:r>
            <a:r>
              <a:rPr lang="en-US" sz="2000">
                <a:solidFill>
                  <a:srgbClr val="EBCCBB"/>
                </a:solidFill>
                <a:latin typeface="Calibri"/>
                <a:ea typeface="Calibri"/>
                <a:cs typeface="Calibri"/>
                <a:sym typeface="Calibri"/>
              </a:rPr>
              <a:t>Raw Data Products contains raw data without any correction along with the system level corner coordinates. For each payload observation, PDS4 data products are generated (based on product id &amp; sensor id derived from file name, zipped and organized under year month day wise collection directory defined under instrument collection structure  </a:t>
            </a:r>
            <a:endParaRPr/>
          </a:p>
          <a:p>
            <a:pPr indent="0" lvl="0" marL="457200" marR="0" rtl="0" algn="l">
              <a:spcBef>
                <a:spcPts val="0"/>
              </a:spcBef>
              <a:spcAft>
                <a:spcPts val="0"/>
              </a:spcAft>
              <a:buNone/>
            </a:pPr>
            <a:r>
              <a:rPr lang="en-US" sz="2000">
                <a:solidFill>
                  <a:srgbClr val="EBCCBB"/>
                </a:solidFill>
                <a:latin typeface="Calibri"/>
                <a:ea typeface="Calibri"/>
                <a:cs typeface="Calibri"/>
                <a:sym typeface="Calibri"/>
              </a:rPr>
              <a:t>For example, user has downloaded the zip product as:</a:t>
            </a:r>
            <a:endParaRPr/>
          </a:p>
          <a:p>
            <a:pPr indent="-342900" lvl="0" marL="342900" marR="0" rtl="0" algn="ctr">
              <a:spcBef>
                <a:spcPts val="0"/>
              </a:spcBef>
              <a:spcAft>
                <a:spcPts val="0"/>
              </a:spcAft>
              <a:buClr>
                <a:srgbClr val="EBCCBB"/>
              </a:buClr>
              <a:buSzPts val="2000"/>
              <a:buFont typeface="Courier New"/>
              <a:buChar char="o"/>
            </a:pPr>
            <a:r>
              <a:rPr lang="en-US" sz="2000">
                <a:solidFill>
                  <a:srgbClr val="EBCCBB"/>
                </a:solidFill>
                <a:latin typeface="Calibri"/>
                <a:ea typeface="Calibri"/>
                <a:cs typeface="Calibri"/>
                <a:sym typeface="Calibri"/>
              </a:rPr>
              <a:t> ch2_tmc_nrf_20191015T102125157610840_d_img_blr.zip </a:t>
            </a:r>
            <a:endParaRPr/>
          </a:p>
          <a:p>
            <a:pPr indent="-342900" lvl="0" marL="342900" marR="0" rtl="0" algn="ctr">
              <a:spcBef>
                <a:spcPts val="0"/>
              </a:spcBef>
              <a:spcAft>
                <a:spcPts val="0"/>
              </a:spcAft>
              <a:buClr>
                <a:srgbClr val="EBCCBB"/>
              </a:buClr>
              <a:buSzPts val="2000"/>
              <a:buFont typeface="Courier New"/>
              <a:buChar char="o"/>
            </a:pPr>
            <a:r>
              <a:rPr lang="en-US" sz="2000">
                <a:solidFill>
                  <a:srgbClr val="EBCCBB"/>
                </a:solidFill>
                <a:latin typeface="Calibri"/>
                <a:ea typeface="Calibri"/>
                <a:cs typeface="Calibri"/>
                <a:sym typeface="Calibri"/>
              </a:rPr>
              <a:t> ch2_tmc_nra_20191015T102125154360840_d_img_blr.zip </a:t>
            </a:r>
            <a:endParaRPr/>
          </a:p>
          <a:p>
            <a:pPr indent="-342900" lvl="0" marL="342900" marR="0" rtl="0" algn="ctr">
              <a:spcBef>
                <a:spcPts val="0"/>
              </a:spcBef>
              <a:spcAft>
                <a:spcPts val="0"/>
              </a:spcAft>
              <a:buClr>
                <a:srgbClr val="EBCCBB"/>
              </a:buClr>
              <a:buSzPts val="2000"/>
              <a:buFont typeface="Courier New"/>
              <a:buChar char="o"/>
            </a:pPr>
            <a:r>
              <a:rPr lang="en-US" sz="2000">
                <a:solidFill>
                  <a:srgbClr val="EBCCBB"/>
                </a:solidFill>
                <a:latin typeface="Calibri"/>
                <a:ea typeface="Calibri"/>
                <a:cs typeface="Calibri"/>
                <a:sym typeface="Calibri"/>
              </a:rPr>
              <a:t> ch2_tmc_nrn_20191015T102125154360840_d_img_blr.zip</a:t>
            </a:r>
            <a:endParaRPr sz="2000">
              <a:solidFill>
                <a:srgbClr val="EBCCBB"/>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Arial"/>
              <a:buNone/>
            </a:pPr>
            <a:r>
              <a:t/>
            </a:r>
            <a:endParaRPr sz="2000">
              <a:solidFill>
                <a:srgbClr val="EBCCBB"/>
              </a:solidFill>
              <a:latin typeface="Calibri"/>
              <a:ea typeface="Calibri"/>
              <a:cs typeface="Calibri"/>
              <a:sym typeface="Calibri"/>
            </a:endParaRPr>
          </a:p>
          <a:p>
            <a:pPr indent="-342900" lvl="0" marL="342900" marR="0" rtl="0" algn="l">
              <a:spcBef>
                <a:spcPts val="0"/>
              </a:spcBef>
              <a:spcAft>
                <a:spcPts val="0"/>
              </a:spcAft>
              <a:buClr>
                <a:srgbClr val="EBCCBB"/>
              </a:buClr>
              <a:buSzPts val="2400"/>
              <a:buFont typeface="Arial"/>
              <a:buChar char="•"/>
            </a:pPr>
            <a:r>
              <a:rPr lang="en-US" sz="2400">
                <a:solidFill>
                  <a:srgbClr val="EBCCBB"/>
                </a:solidFill>
                <a:latin typeface="Calibri"/>
                <a:ea typeface="Calibri"/>
                <a:cs typeface="Calibri"/>
                <a:sym typeface="Calibri"/>
              </a:rPr>
              <a:t>Calibrated Data Products: </a:t>
            </a:r>
            <a:r>
              <a:rPr lang="en-US" sz="2000">
                <a:solidFill>
                  <a:srgbClr val="EBCCBB"/>
                </a:solidFill>
                <a:latin typeface="Calibri"/>
                <a:ea typeface="Calibri"/>
                <a:cs typeface="Calibri"/>
                <a:sym typeface="Calibri"/>
              </a:rPr>
              <a:t>Calibrated Data Products contains radiometrically corrected data along with the refined corner coordinates. For each payload observation, PDS4 data products are generated (based on product id derived from file name, zipped and organized under year month day wise collection directory defined under instrument collection structure.</a:t>
            </a:r>
            <a:endParaRPr sz="2000">
              <a:solidFill>
                <a:srgbClr val="EBCCBB"/>
              </a:solidFill>
              <a:latin typeface="Calibri"/>
              <a:ea typeface="Calibri"/>
              <a:cs typeface="Calibri"/>
              <a:sym typeface="Calibri"/>
            </a:endParaRPr>
          </a:p>
          <a:p>
            <a:pPr indent="0" lvl="0" marL="457200" marR="0" rtl="0" algn="l">
              <a:spcBef>
                <a:spcPts val="0"/>
              </a:spcBef>
              <a:spcAft>
                <a:spcPts val="0"/>
              </a:spcAft>
              <a:buNone/>
            </a:pPr>
            <a:r>
              <a:rPr lang="en-US" sz="2000">
                <a:solidFill>
                  <a:srgbClr val="EBCCBB"/>
                </a:solidFill>
                <a:latin typeface="Calibri"/>
                <a:ea typeface="Calibri"/>
                <a:cs typeface="Calibri"/>
                <a:sym typeface="Calibri"/>
              </a:rPr>
              <a:t>For example, user has to download the zip product as:</a:t>
            </a:r>
            <a:endParaRPr sz="2000">
              <a:solidFill>
                <a:srgbClr val="EBCCBB"/>
              </a:solidFill>
              <a:latin typeface="Calibri"/>
              <a:ea typeface="Calibri"/>
              <a:cs typeface="Calibri"/>
              <a:sym typeface="Calibri"/>
            </a:endParaRPr>
          </a:p>
          <a:p>
            <a:pPr indent="-317500" lvl="0" marL="342900" marR="0" rtl="0" algn="ctr">
              <a:spcBef>
                <a:spcPts val="0"/>
              </a:spcBef>
              <a:spcAft>
                <a:spcPts val="0"/>
              </a:spcAft>
              <a:buClr>
                <a:srgbClr val="EBCCBB"/>
              </a:buClr>
              <a:buSzPts val="2000"/>
              <a:buFont typeface="Calibri"/>
              <a:buChar char="•"/>
            </a:pPr>
            <a:r>
              <a:rPr lang="en-US" sz="2000">
                <a:solidFill>
                  <a:srgbClr val="EBCCBB"/>
                </a:solidFill>
                <a:latin typeface="Calibri"/>
                <a:ea typeface="Calibri"/>
                <a:cs typeface="Calibri"/>
                <a:sym typeface="Calibri"/>
              </a:rPr>
              <a:t>  ch2_tmc_ncf_20191015T102125157610840_d_img_blr.zip </a:t>
            </a:r>
            <a:endParaRPr sz="2000">
              <a:solidFill>
                <a:srgbClr val="EBCCBB"/>
              </a:solidFill>
              <a:latin typeface="Calibri"/>
              <a:ea typeface="Calibri"/>
              <a:cs typeface="Calibri"/>
              <a:sym typeface="Calibri"/>
            </a:endParaRPr>
          </a:p>
          <a:p>
            <a:pPr indent="-317500" lvl="0" marL="342900" marR="0" rtl="0" algn="ctr">
              <a:spcBef>
                <a:spcPts val="0"/>
              </a:spcBef>
              <a:spcAft>
                <a:spcPts val="0"/>
              </a:spcAft>
              <a:buClr>
                <a:srgbClr val="EBCCBB"/>
              </a:buClr>
              <a:buSzPts val="2000"/>
              <a:buFont typeface="Calibri"/>
              <a:buChar char="•"/>
            </a:pPr>
            <a:r>
              <a:rPr lang="en-US" sz="2000">
                <a:solidFill>
                  <a:srgbClr val="EBCCBB"/>
                </a:solidFill>
                <a:latin typeface="Calibri"/>
                <a:ea typeface="Calibri"/>
                <a:cs typeface="Calibri"/>
                <a:sym typeface="Calibri"/>
              </a:rPr>
              <a:t> ch2_tmc_nca_20191015T102125154360840_d_img_blr.zip  </a:t>
            </a:r>
            <a:endParaRPr sz="2000">
              <a:solidFill>
                <a:srgbClr val="EBCCBB"/>
              </a:solidFill>
              <a:latin typeface="Calibri"/>
              <a:ea typeface="Calibri"/>
              <a:cs typeface="Calibri"/>
              <a:sym typeface="Calibri"/>
            </a:endParaRPr>
          </a:p>
          <a:p>
            <a:pPr indent="-317500" lvl="0" marL="342900" marR="0" rtl="0" algn="ctr">
              <a:spcBef>
                <a:spcPts val="0"/>
              </a:spcBef>
              <a:spcAft>
                <a:spcPts val="0"/>
              </a:spcAft>
              <a:buClr>
                <a:srgbClr val="EBCCBB"/>
              </a:buClr>
              <a:buSzPts val="2000"/>
              <a:buFont typeface="Calibri"/>
              <a:buChar char="•"/>
            </a:pPr>
            <a:r>
              <a:rPr lang="en-US" sz="2000">
                <a:solidFill>
                  <a:srgbClr val="EBCCBB"/>
                </a:solidFill>
                <a:latin typeface="Calibri"/>
                <a:ea typeface="Calibri"/>
                <a:cs typeface="Calibri"/>
                <a:sym typeface="Calibri"/>
              </a:rPr>
              <a:t>ch2_tmc_ncn_20191015T102125154360840_d_img_blr.zip</a:t>
            </a:r>
            <a:endParaRPr sz="2000">
              <a:solidFill>
                <a:srgbClr val="EBCCBB"/>
              </a:solidFill>
              <a:latin typeface="Calibri"/>
              <a:ea typeface="Calibri"/>
              <a:cs typeface="Calibri"/>
              <a:sym typeface="Calibri"/>
            </a:endParaRPr>
          </a:p>
          <a:p>
            <a:pPr indent="0" lvl="0" marL="457200" marR="0" rtl="0" algn="ctr">
              <a:spcBef>
                <a:spcPts val="0"/>
              </a:spcBef>
              <a:spcAft>
                <a:spcPts val="0"/>
              </a:spcAft>
              <a:buNone/>
            </a:pPr>
            <a:r>
              <a:t/>
            </a:r>
            <a:endParaRPr sz="2000">
              <a:solidFill>
                <a:srgbClr val="EBCCBB"/>
              </a:solidFill>
              <a:latin typeface="Calibri"/>
              <a:ea typeface="Calibri"/>
              <a:cs typeface="Calibri"/>
              <a:sym typeface="Calibri"/>
            </a:endParaRPr>
          </a:p>
          <a:p>
            <a:pPr indent="-342900" lvl="0" marL="342900" marR="0" rtl="0" algn="l">
              <a:spcBef>
                <a:spcPts val="0"/>
              </a:spcBef>
              <a:spcAft>
                <a:spcPts val="0"/>
              </a:spcAft>
              <a:buClr>
                <a:srgbClr val="EBCCBB"/>
              </a:buClr>
              <a:buSzPts val="2400"/>
              <a:buFont typeface="Arial"/>
              <a:buChar char="•"/>
            </a:pPr>
            <a:r>
              <a:t/>
            </a:r>
            <a:endParaRPr/>
          </a:p>
          <a:p>
            <a:pPr indent="-190500" lvl="0" marL="342900" marR="0" rtl="0" algn="l">
              <a:spcBef>
                <a:spcPts val="0"/>
              </a:spcBef>
              <a:spcAft>
                <a:spcPts val="0"/>
              </a:spcAft>
              <a:buClr>
                <a:srgbClr val="EBCCBB"/>
              </a:buClr>
              <a:buSzPts val="2400"/>
              <a:buFont typeface="Arial"/>
              <a:buNone/>
            </a:pPr>
            <a:r>
              <a:t/>
            </a:r>
            <a:endParaRPr sz="2400">
              <a:solidFill>
                <a:srgbClr val="EBCCBB"/>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0"/>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286" name="Google Shape;286;p20"/>
          <p:cNvSpPr/>
          <p:nvPr/>
        </p:nvSpPr>
        <p:spPr>
          <a:xfrm>
            <a:off x="2617200" y="377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TMC2 PDS4 Data Products</a:t>
            </a:r>
            <a:endParaRPr sz="4400">
              <a:solidFill>
                <a:schemeClr val="dk1"/>
              </a:solidFill>
              <a:latin typeface="Calibri"/>
              <a:ea typeface="Calibri"/>
              <a:cs typeface="Calibri"/>
              <a:sym typeface="Calibri"/>
            </a:endParaRPr>
          </a:p>
        </p:txBody>
      </p:sp>
      <p:sp>
        <p:nvSpPr>
          <p:cNvPr id="287" name="Google Shape;287;p20"/>
          <p:cNvSpPr txBox="1"/>
          <p:nvPr/>
        </p:nvSpPr>
        <p:spPr>
          <a:xfrm>
            <a:off x="519900" y="377386"/>
            <a:ext cx="13150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EBCCBB"/>
              </a:solidFill>
              <a:latin typeface="Calibri"/>
              <a:ea typeface="Calibri"/>
              <a:cs typeface="Calibri"/>
              <a:sym typeface="Calibri"/>
            </a:endParaRPr>
          </a:p>
        </p:txBody>
      </p:sp>
      <p:sp>
        <p:nvSpPr>
          <p:cNvPr id="288" name="Google Shape;288;p20"/>
          <p:cNvSpPr txBox="1"/>
          <p:nvPr/>
        </p:nvSpPr>
        <p:spPr>
          <a:xfrm>
            <a:off x="553500" y="1217425"/>
            <a:ext cx="13523400" cy="384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sz="2400">
              <a:solidFill>
                <a:srgbClr val="EBCCBB"/>
              </a:solidFill>
              <a:latin typeface="Calibri"/>
              <a:ea typeface="Calibri"/>
              <a:cs typeface="Calibri"/>
              <a:sym typeface="Calibri"/>
            </a:endParaRPr>
          </a:p>
          <a:p>
            <a:pPr indent="0" lvl="0" marL="0" marR="0" rtl="0" algn="l">
              <a:spcBef>
                <a:spcPts val="0"/>
              </a:spcBef>
              <a:spcAft>
                <a:spcPts val="0"/>
              </a:spcAft>
              <a:buNone/>
            </a:pPr>
            <a:r>
              <a:t/>
            </a:r>
            <a:endParaRPr sz="2400">
              <a:solidFill>
                <a:srgbClr val="EBCCBB"/>
              </a:solidFill>
              <a:latin typeface="Calibri"/>
              <a:ea typeface="Calibri"/>
              <a:cs typeface="Calibri"/>
              <a:sym typeface="Calibri"/>
            </a:endParaRPr>
          </a:p>
          <a:p>
            <a:pPr indent="-342900" lvl="0" marL="342900" marR="0" rtl="0" algn="l">
              <a:spcBef>
                <a:spcPts val="0"/>
              </a:spcBef>
              <a:spcAft>
                <a:spcPts val="0"/>
              </a:spcAft>
              <a:buClr>
                <a:srgbClr val="EBCCBB"/>
              </a:buClr>
              <a:buSzPts val="2400"/>
              <a:buFont typeface="Arial"/>
              <a:buChar char="•"/>
            </a:pPr>
            <a:r>
              <a:rPr lang="en-US" sz="2400">
                <a:solidFill>
                  <a:srgbClr val="EBCCBB"/>
                </a:solidFill>
                <a:latin typeface="Calibri"/>
                <a:ea typeface="Calibri"/>
                <a:cs typeface="Calibri"/>
                <a:sym typeface="Calibri"/>
              </a:rPr>
              <a:t>Derived Data Products:</a:t>
            </a:r>
            <a:r>
              <a:rPr lang="en-US" sz="2400">
                <a:solidFill>
                  <a:srgbClr val="EBCCBB"/>
                </a:solidFill>
                <a:latin typeface="Calibri"/>
                <a:ea typeface="Calibri"/>
                <a:cs typeface="Calibri"/>
                <a:sym typeface="Calibri"/>
              </a:rPr>
              <a:t>:  </a:t>
            </a:r>
            <a:r>
              <a:rPr lang="en-US" sz="2000">
                <a:solidFill>
                  <a:srgbClr val="EBCCBB"/>
                </a:solidFill>
                <a:latin typeface="Calibri"/>
                <a:ea typeface="Calibri"/>
                <a:cs typeface="Calibri"/>
                <a:sym typeface="Calibri"/>
              </a:rPr>
              <a:t>Derived Data Products contains radiometrically and geometrically corrected data along with the corner coordinates. For each payload observation, PDS4 data products are generated (based on product id derived from file name,, zipped and organized under year month day wise collection directory defined under instrument collection structure</a:t>
            </a:r>
            <a:r>
              <a:rPr lang="en-US" sz="2000">
                <a:solidFill>
                  <a:srgbClr val="EBCCBB"/>
                </a:solidFill>
                <a:latin typeface="Calibri"/>
                <a:ea typeface="Calibri"/>
                <a:cs typeface="Calibri"/>
                <a:sym typeface="Calibri"/>
              </a:rPr>
              <a:t> </a:t>
            </a:r>
            <a:endParaRPr/>
          </a:p>
          <a:p>
            <a:pPr indent="0" lvl="0" marL="457200" marR="0" rtl="0" algn="l">
              <a:spcBef>
                <a:spcPts val="0"/>
              </a:spcBef>
              <a:spcAft>
                <a:spcPts val="0"/>
              </a:spcAft>
              <a:buNone/>
            </a:pPr>
            <a:r>
              <a:rPr lang="en-US" sz="2000">
                <a:solidFill>
                  <a:srgbClr val="EBCCBB"/>
                </a:solidFill>
                <a:latin typeface="Calibri"/>
                <a:ea typeface="Calibri"/>
                <a:cs typeface="Calibri"/>
                <a:sym typeface="Calibri"/>
              </a:rPr>
              <a:t>For example, user has downloaded the zip product as:</a:t>
            </a:r>
            <a:endParaRPr/>
          </a:p>
          <a:p>
            <a:pPr indent="-342900" lvl="0" marL="342900" marR="0" rtl="0" algn="ctr">
              <a:spcBef>
                <a:spcPts val="0"/>
              </a:spcBef>
              <a:spcAft>
                <a:spcPts val="0"/>
              </a:spcAft>
              <a:buClr>
                <a:srgbClr val="EBCCBB"/>
              </a:buClr>
              <a:buSzPts val="2000"/>
              <a:buFont typeface="Courier New"/>
              <a:buChar char="o"/>
            </a:pPr>
            <a:r>
              <a:rPr lang="en-US" sz="2000">
                <a:solidFill>
                  <a:srgbClr val="EBCCBB"/>
                </a:solidFill>
                <a:latin typeface="Calibri"/>
                <a:ea typeface="Calibri"/>
                <a:cs typeface="Calibri"/>
                <a:sym typeface="Calibri"/>
              </a:rPr>
              <a:t>ch2_tmc_ndn_20191015T102125154360840_d_dtm_blr.zip  </a:t>
            </a:r>
            <a:endParaRPr sz="2000">
              <a:solidFill>
                <a:srgbClr val="EBCCBB"/>
              </a:solidFill>
              <a:latin typeface="Calibri"/>
              <a:ea typeface="Calibri"/>
              <a:cs typeface="Calibri"/>
              <a:sym typeface="Calibri"/>
            </a:endParaRPr>
          </a:p>
          <a:p>
            <a:pPr indent="-342900" lvl="0" marL="342900" marR="0" rtl="0" algn="ctr">
              <a:spcBef>
                <a:spcPts val="0"/>
              </a:spcBef>
              <a:spcAft>
                <a:spcPts val="0"/>
              </a:spcAft>
              <a:buClr>
                <a:srgbClr val="EBCCBB"/>
              </a:buClr>
              <a:buSzPts val="2000"/>
              <a:buFont typeface="Courier New"/>
              <a:buChar char="o"/>
            </a:pPr>
            <a:r>
              <a:rPr lang="en-US" sz="2000">
                <a:solidFill>
                  <a:srgbClr val="EBCCBB"/>
                </a:solidFill>
                <a:latin typeface="Calibri"/>
                <a:ea typeface="Calibri"/>
                <a:cs typeface="Calibri"/>
                <a:sym typeface="Calibri"/>
              </a:rPr>
              <a:t>ch2_tmc_ndn_20191015T102125154360840_d_oth_blr.zip</a:t>
            </a:r>
            <a:endParaRPr sz="2000">
              <a:solidFill>
                <a:srgbClr val="EBCCBB"/>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Arial"/>
              <a:buNone/>
            </a:pPr>
            <a:r>
              <a:t/>
            </a:r>
            <a:endParaRPr sz="2000">
              <a:solidFill>
                <a:srgbClr val="EBCCBB"/>
              </a:solidFill>
              <a:latin typeface="Calibri"/>
              <a:ea typeface="Calibri"/>
              <a:cs typeface="Calibri"/>
              <a:sym typeface="Calibri"/>
            </a:endParaRPr>
          </a:p>
          <a:p>
            <a:pPr indent="0" lvl="0" marL="457200" marR="0" rtl="0" algn="ctr">
              <a:spcBef>
                <a:spcPts val="0"/>
              </a:spcBef>
              <a:spcAft>
                <a:spcPts val="0"/>
              </a:spcAft>
              <a:buNone/>
            </a:pPr>
            <a:r>
              <a:t/>
            </a:r>
            <a:endParaRPr/>
          </a:p>
          <a:p>
            <a:pPr indent="-190500" lvl="0" marL="342900" marR="0" rtl="0" algn="l">
              <a:spcBef>
                <a:spcPts val="0"/>
              </a:spcBef>
              <a:spcAft>
                <a:spcPts val="0"/>
              </a:spcAft>
              <a:buClr>
                <a:srgbClr val="EBCCBB"/>
              </a:buClr>
              <a:buSzPts val="2400"/>
              <a:buFont typeface="Arial"/>
              <a:buNone/>
            </a:pPr>
            <a:r>
              <a:t/>
            </a:r>
            <a:endParaRPr sz="2400">
              <a:solidFill>
                <a:srgbClr val="EBCCBB"/>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1"/>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296" name="Google Shape;296;p21"/>
          <p:cNvSpPr/>
          <p:nvPr/>
        </p:nvSpPr>
        <p:spPr>
          <a:xfrm>
            <a:off x="2617200" y="377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TMC2 PDS4 Archive Products</a:t>
            </a:r>
            <a:endParaRPr sz="4400">
              <a:solidFill>
                <a:schemeClr val="dk1"/>
              </a:solidFill>
              <a:latin typeface="Calibri"/>
              <a:ea typeface="Calibri"/>
              <a:cs typeface="Calibri"/>
              <a:sym typeface="Calibri"/>
            </a:endParaRPr>
          </a:p>
        </p:txBody>
      </p:sp>
      <p:sp>
        <p:nvSpPr>
          <p:cNvPr id="297" name="Google Shape;297;p21"/>
          <p:cNvSpPr txBox="1"/>
          <p:nvPr/>
        </p:nvSpPr>
        <p:spPr>
          <a:xfrm>
            <a:off x="553500" y="1217424"/>
            <a:ext cx="12771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EBCCBB"/>
              </a:solidFill>
              <a:latin typeface="Calibri"/>
              <a:ea typeface="Calibri"/>
              <a:cs typeface="Calibri"/>
              <a:sym typeface="Calibri"/>
            </a:endParaRPr>
          </a:p>
        </p:txBody>
      </p:sp>
      <p:sp>
        <p:nvSpPr>
          <p:cNvPr id="298" name="Google Shape;298;p21"/>
          <p:cNvSpPr txBox="1"/>
          <p:nvPr/>
        </p:nvSpPr>
        <p:spPr>
          <a:xfrm>
            <a:off x="553500" y="1517525"/>
            <a:ext cx="13523400" cy="401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600">
              <a:solidFill>
                <a:srgbClr val="EBCCBB"/>
              </a:solidFill>
              <a:latin typeface="Calibri"/>
              <a:ea typeface="Calibri"/>
              <a:cs typeface="Calibri"/>
              <a:sym typeface="Calibri"/>
            </a:endParaRPr>
          </a:p>
          <a:p>
            <a:pPr indent="0" lvl="0" marL="457200" marR="0" rtl="0" algn="l">
              <a:spcBef>
                <a:spcPts val="0"/>
              </a:spcBef>
              <a:spcAft>
                <a:spcPts val="0"/>
              </a:spcAft>
              <a:buNone/>
            </a:pPr>
            <a:r>
              <a:rPr lang="en-US" sz="2600">
                <a:solidFill>
                  <a:srgbClr val="EBCCBB"/>
                </a:solidFill>
                <a:latin typeface="Calibri"/>
                <a:ea typeface="Calibri"/>
                <a:cs typeface="Calibri"/>
                <a:sym typeface="Calibri"/>
              </a:rPr>
              <a:t>Data that comprises the TMC 2 archives are formatted in accordance with PDS specifications. This section provides details on the formats used for each of the products included in the archive</a:t>
            </a:r>
            <a:endParaRPr sz="2600">
              <a:solidFill>
                <a:srgbClr val="EBCCBB"/>
              </a:solidFill>
              <a:latin typeface="Calibri"/>
              <a:ea typeface="Calibri"/>
              <a:cs typeface="Calibri"/>
              <a:sym typeface="Calibri"/>
            </a:endParaRPr>
          </a:p>
          <a:p>
            <a:pPr indent="0" lvl="0" marL="457200" marR="0" rtl="0" algn="l">
              <a:spcBef>
                <a:spcPts val="0"/>
              </a:spcBef>
              <a:spcAft>
                <a:spcPts val="0"/>
              </a:spcAft>
              <a:buNone/>
            </a:pPr>
            <a:r>
              <a:t/>
            </a:r>
            <a:endParaRPr sz="2400">
              <a:solidFill>
                <a:srgbClr val="EBCCBB"/>
              </a:solidFill>
              <a:latin typeface="Calibri"/>
              <a:ea typeface="Calibri"/>
              <a:cs typeface="Calibri"/>
              <a:sym typeface="Calibri"/>
            </a:endParaRPr>
          </a:p>
          <a:p>
            <a:pPr indent="-374650" lvl="0" marL="457200" marR="0" rtl="0" algn="l">
              <a:spcBef>
                <a:spcPts val="0"/>
              </a:spcBef>
              <a:spcAft>
                <a:spcPts val="0"/>
              </a:spcAft>
              <a:buClr>
                <a:srgbClr val="EBCCBB"/>
              </a:buClr>
              <a:buSzPts val="2300"/>
              <a:buFont typeface="Calibri"/>
              <a:buChar char="●"/>
            </a:pPr>
            <a:r>
              <a:rPr lang="en-US" sz="2300">
                <a:solidFill>
                  <a:srgbClr val="EBCCBB"/>
                </a:solidFill>
                <a:latin typeface="Calibri"/>
                <a:ea typeface="Calibri"/>
                <a:cs typeface="Calibri"/>
                <a:sym typeface="Calibri"/>
              </a:rPr>
              <a:t>TMC 2 instrument is an imaging payload. The primary data collected from instrument is raw image. The TMC 2 imager has three sensors – Fore, Aft and Nadir. For each sensor both primary as well as secondary data sets are defined that contains data product levels, types and formats shown in the table:</a:t>
            </a:r>
            <a:endParaRPr sz="2300">
              <a:solidFill>
                <a:srgbClr val="EBCCBB"/>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Arial"/>
              <a:buNone/>
            </a:pPr>
            <a:r>
              <a:t/>
            </a:r>
            <a:endParaRPr sz="2000">
              <a:solidFill>
                <a:srgbClr val="EBCCBB"/>
              </a:solidFill>
              <a:latin typeface="Calibri"/>
              <a:ea typeface="Calibri"/>
              <a:cs typeface="Calibri"/>
              <a:sym typeface="Calibri"/>
            </a:endParaRPr>
          </a:p>
          <a:p>
            <a:pPr indent="0" lvl="0" marL="457200" marR="0" rtl="0" algn="ctr">
              <a:spcBef>
                <a:spcPts val="0"/>
              </a:spcBef>
              <a:spcAft>
                <a:spcPts val="0"/>
              </a:spcAft>
              <a:buNone/>
            </a:pPr>
            <a:r>
              <a:t/>
            </a:r>
            <a:endParaRPr/>
          </a:p>
          <a:p>
            <a:pPr indent="-190500" lvl="0" marL="342900" marR="0" rtl="0" algn="l">
              <a:spcBef>
                <a:spcPts val="0"/>
              </a:spcBef>
              <a:spcAft>
                <a:spcPts val="0"/>
              </a:spcAft>
              <a:buClr>
                <a:srgbClr val="EBCCBB"/>
              </a:buClr>
              <a:buSzPts val="2400"/>
              <a:buFont typeface="Arial"/>
              <a:buNone/>
            </a:pPr>
            <a:r>
              <a:t/>
            </a:r>
            <a:endParaRPr sz="2400">
              <a:solidFill>
                <a:srgbClr val="EBCCBB"/>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4"/>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0" y="164700"/>
            <a:ext cx="14630400" cy="8230200"/>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 name="Google Shape;27;p4"/>
          <p:cNvPicPr preferRelativeResize="0"/>
          <p:nvPr/>
        </p:nvPicPr>
        <p:blipFill rotWithShape="1">
          <a:blip r:embed="rId3">
            <a:alphaModFix/>
          </a:blip>
          <a:srcRect b="0" l="0" r="0" t="0"/>
          <a:stretch/>
        </p:blipFill>
        <p:spPr>
          <a:xfrm>
            <a:off x="0" y="0"/>
            <a:ext cx="14630400" cy="2384465"/>
          </a:xfrm>
          <a:prstGeom prst="rect">
            <a:avLst/>
          </a:prstGeom>
          <a:noFill/>
          <a:ln>
            <a:noFill/>
          </a:ln>
        </p:spPr>
      </p:pic>
      <p:sp>
        <p:nvSpPr>
          <p:cNvPr id="28" name="Google Shape;28;p4"/>
          <p:cNvSpPr/>
          <p:nvPr/>
        </p:nvSpPr>
        <p:spPr>
          <a:xfrm>
            <a:off x="2323690" y="1046025"/>
            <a:ext cx="8153700" cy="596100"/>
          </a:xfrm>
          <a:prstGeom prst="rect">
            <a:avLst/>
          </a:prstGeom>
          <a:noFill/>
          <a:ln>
            <a:noFill/>
          </a:ln>
        </p:spPr>
        <p:txBody>
          <a:bodyPr anchorCtr="0" anchor="t" bIns="45700" lIns="91425" spcFirstLastPara="1" rIns="91425" wrap="square" tIns="45700">
            <a:noAutofit/>
          </a:bodyPr>
          <a:lstStyle/>
          <a:p>
            <a:pPr indent="0" lvl="0" marL="0" marR="0" rtl="0" algn="l">
              <a:lnSpc>
                <a:spcPct val="125006"/>
              </a:lnSpc>
              <a:spcBef>
                <a:spcPts val="0"/>
              </a:spcBef>
              <a:spcAft>
                <a:spcPts val="0"/>
              </a:spcAft>
              <a:buClr>
                <a:srgbClr val="EBCCBB"/>
              </a:buClr>
              <a:buSzPts val="3755"/>
              <a:buFont typeface="Gelasio"/>
              <a:buNone/>
            </a:pPr>
            <a:r>
              <a:rPr b="1" lang="en-US" sz="6055">
                <a:solidFill>
                  <a:schemeClr val="dk1"/>
                </a:solidFill>
                <a:latin typeface="Gelasio"/>
                <a:ea typeface="Gelasio"/>
                <a:cs typeface="Gelasio"/>
                <a:sym typeface="Gelasio"/>
              </a:rPr>
              <a:t>Hazard Maps</a:t>
            </a:r>
            <a:endParaRPr b="1" sz="6055">
              <a:solidFill>
                <a:schemeClr val="dk1"/>
              </a:solidFill>
              <a:latin typeface="Calibri"/>
              <a:ea typeface="Calibri"/>
              <a:cs typeface="Calibri"/>
              <a:sym typeface="Calibri"/>
            </a:endParaRPr>
          </a:p>
        </p:txBody>
      </p:sp>
      <p:sp>
        <p:nvSpPr>
          <p:cNvPr id="29" name="Google Shape;29;p4"/>
          <p:cNvSpPr/>
          <p:nvPr/>
        </p:nvSpPr>
        <p:spPr>
          <a:xfrm>
            <a:off x="2004325" y="3239650"/>
            <a:ext cx="3673500" cy="4466100"/>
          </a:xfrm>
          <a:prstGeom prst="roundRect">
            <a:avLst>
              <a:gd fmla="val 2486"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2585272" y="3738232"/>
            <a:ext cx="2511600" cy="596100"/>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Clr>
                <a:srgbClr val="EBCCBB"/>
              </a:buClr>
              <a:buSzPts val="1878"/>
              <a:buFont typeface="Gelasio"/>
              <a:buNone/>
            </a:pPr>
            <a:r>
              <a:rPr lang="en-US" sz="1978">
                <a:solidFill>
                  <a:srgbClr val="EBCCBB"/>
                </a:solidFill>
                <a:latin typeface="Gelasio"/>
                <a:ea typeface="Gelasio"/>
                <a:cs typeface="Gelasio"/>
                <a:sym typeface="Gelasio"/>
              </a:rPr>
              <a:t>Mapping the Moon's Hazards</a:t>
            </a:r>
            <a:endParaRPr sz="1978">
              <a:solidFill>
                <a:schemeClr val="dk1"/>
              </a:solidFill>
              <a:latin typeface="Calibri"/>
              <a:ea typeface="Calibri"/>
              <a:cs typeface="Calibri"/>
              <a:sym typeface="Calibri"/>
            </a:endParaRPr>
          </a:p>
        </p:txBody>
      </p:sp>
      <p:sp>
        <p:nvSpPr>
          <p:cNvPr id="31" name="Google Shape;31;p4"/>
          <p:cNvSpPr/>
          <p:nvPr/>
        </p:nvSpPr>
        <p:spPr>
          <a:xfrm>
            <a:off x="2662197" y="4727472"/>
            <a:ext cx="2511600" cy="1830900"/>
          </a:xfrm>
          <a:prstGeom prst="rect">
            <a:avLst/>
          </a:prstGeom>
          <a:noFill/>
          <a:ln>
            <a:noFill/>
          </a:ln>
        </p:spPr>
        <p:txBody>
          <a:bodyPr anchorCtr="0" anchor="t" bIns="45700" lIns="91425" spcFirstLastPara="1" rIns="91425" wrap="square" tIns="45700">
            <a:noAutofit/>
          </a:bodyPr>
          <a:lstStyle/>
          <a:p>
            <a:pPr indent="0" lvl="0" marL="0" marR="0" rtl="0" algn="l">
              <a:lnSpc>
                <a:spcPct val="159986"/>
              </a:lnSpc>
              <a:spcBef>
                <a:spcPts val="0"/>
              </a:spcBef>
              <a:spcAft>
                <a:spcPts val="0"/>
              </a:spcAft>
              <a:buClr>
                <a:srgbClr val="C9C2C0"/>
              </a:buClr>
              <a:buSzPts val="1502"/>
              <a:buFont typeface="Gelasio"/>
              <a:buNone/>
            </a:pPr>
            <a:r>
              <a:rPr lang="en-US" sz="1602">
                <a:solidFill>
                  <a:srgbClr val="C9C2C0"/>
                </a:solidFill>
                <a:latin typeface="Gelasio"/>
                <a:ea typeface="Gelasio"/>
                <a:cs typeface="Gelasio"/>
                <a:sym typeface="Gelasio"/>
              </a:rPr>
              <a:t>Creating hazard maps is the first step in safely navigating a lunar lander. These detailed maps help us identify potential risks and plan our landing strategy effectively.</a:t>
            </a:r>
            <a:endParaRPr sz="1602">
              <a:solidFill>
                <a:schemeClr val="dk1"/>
              </a:solidFill>
              <a:latin typeface="Calibri"/>
              <a:ea typeface="Calibri"/>
              <a:cs typeface="Calibri"/>
              <a:sym typeface="Calibri"/>
            </a:endParaRPr>
          </a:p>
        </p:txBody>
      </p:sp>
      <p:sp>
        <p:nvSpPr>
          <p:cNvPr id="32" name="Google Shape;32;p4"/>
          <p:cNvSpPr/>
          <p:nvPr/>
        </p:nvSpPr>
        <p:spPr>
          <a:xfrm>
            <a:off x="5868600" y="3142850"/>
            <a:ext cx="3518100" cy="4563000"/>
          </a:xfrm>
          <a:prstGeom prst="roundRect">
            <a:avLst>
              <a:gd fmla="val 3956"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6181104" y="3504995"/>
            <a:ext cx="2511600" cy="596100"/>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Clr>
                <a:srgbClr val="EBCCBB"/>
              </a:buClr>
              <a:buSzPts val="1878"/>
              <a:buFont typeface="Gelasio"/>
              <a:buNone/>
            </a:pPr>
            <a:r>
              <a:rPr lang="en-US" sz="1878">
                <a:solidFill>
                  <a:srgbClr val="EBCCBB"/>
                </a:solidFill>
                <a:latin typeface="Gelasio"/>
                <a:ea typeface="Gelasio"/>
                <a:cs typeface="Gelasio"/>
                <a:sym typeface="Gelasio"/>
              </a:rPr>
              <a:t>Super-Resolution Techniques</a:t>
            </a:r>
            <a:endParaRPr sz="1878">
              <a:solidFill>
                <a:schemeClr val="dk1"/>
              </a:solidFill>
              <a:latin typeface="Calibri"/>
              <a:ea typeface="Calibri"/>
              <a:cs typeface="Calibri"/>
              <a:sym typeface="Calibri"/>
            </a:endParaRPr>
          </a:p>
        </p:txBody>
      </p:sp>
      <p:sp>
        <p:nvSpPr>
          <p:cNvPr id="34" name="Google Shape;34;p4"/>
          <p:cNvSpPr/>
          <p:nvPr/>
        </p:nvSpPr>
        <p:spPr>
          <a:xfrm>
            <a:off x="6181029" y="4422322"/>
            <a:ext cx="2511600" cy="2441400"/>
          </a:xfrm>
          <a:prstGeom prst="rect">
            <a:avLst/>
          </a:prstGeom>
          <a:noFill/>
          <a:ln>
            <a:noFill/>
          </a:ln>
        </p:spPr>
        <p:txBody>
          <a:bodyPr anchorCtr="0" anchor="t" bIns="45700" lIns="91425" spcFirstLastPara="1" rIns="91425" wrap="square" tIns="45700">
            <a:noAutofit/>
          </a:bodyPr>
          <a:lstStyle/>
          <a:p>
            <a:pPr indent="0" lvl="0" marL="0" marR="0" rtl="0" algn="l">
              <a:lnSpc>
                <a:spcPct val="159986"/>
              </a:lnSpc>
              <a:spcBef>
                <a:spcPts val="0"/>
              </a:spcBef>
              <a:spcAft>
                <a:spcPts val="0"/>
              </a:spcAft>
              <a:buClr>
                <a:srgbClr val="C9C2C0"/>
              </a:buClr>
              <a:buSzPts val="1502"/>
              <a:buFont typeface="Gelasio"/>
              <a:buNone/>
            </a:pPr>
            <a:r>
              <a:rPr lang="en-US" sz="1602">
                <a:solidFill>
                  <a:srgbClr val="C9C2C0"/>
                </a:solidFill>
                <a:latin typeface="Gelasio"/>
                <a:ea typeface="Gelasio"/>
                <a:cs typeface="Gelasio"/>
                <a:sym typeface="Gelasio"/>
              </a:rPr>
              <a:t>To overcome the challenge of working</a:t>
            </a:r>
            <a:r>
              <a:rPr lang="en-US" sz="1802">
                <a:solidFill>
                  <a:srgbClr val="C9C2C0"/>
                </a:solidFill>
                <a:latin typeface="Gelasio"/>
                <a:ea typeface="Gelasio"/>
                <a:cs typeface="Gelasio"/>
                <a:sym typeface="Gelasio"/>
              </a:rPr>
              <a:t> </a:t>
            </a:r>
            <a:r>
              <a:rPr lang="en-US" sz="1602">
                <a:solidFill>
                  <a:srgbClr val="C9C2C0"/>
                </a:solidFill>
                <a:latin typeface="Gelasio"/>
                <a:ea typeface="Gelasio"/>
                <a:cs typeface="Gelasio"/>
                <a:sym typeface="Gelasio"/>
              </a:rPr>
              <a:t>with lower resolution data, we employ super-resolution techniques. These methods enhance the quality of lunar images, making them suitable for further analysis and navigation.</a:t>
            </a:r>
            <a:endParaRPr sz="1602">
              <a:solidFill>
                <a:schemeClr val="dk1"/>
              </a:solidFill>
              <a:latin typeface="Calibri"/>
              <a:ea typeface="Calibri"/>
              <a:cs typeface="Calibri"/>
              <a:sym typeface="Calibri"/>
            </a:endParaRPr>
          </a:p>
        </p:txBody>
      </p:sp>
      <p:sp>
        <p:nvSpPr>
          <p:cNvPr id="35" name="Google Shape;35;p4"/>
          <p:cNvSpPr/>
          <p:nvPr/>
        </p:nvSpPr>
        <p:spPr>
          <a:xfrm>
            <a:off x="9882425" y="3239650"/>
            <a:ext cx="3518100" cy="4662900"/>
          </a:xfrm>
          <a:prstGeom prst="roundRect">
            <a:avLst>
              <a:gd fmla="val 3956"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10308761" y="3504945"/>
            <a:ext cx="2511600" cy="596100"/>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Clr>
                <a:srgbClr val="EBCCBB"/>
              </a:buClr>
              <a:buSzPts val="1878"/>
              <a:buFont typeface="Gelasio"/>
              <a:buNone/>
            </a:pPr>
            <a:r>
              <a:rPr lang="en-US" sz="1878">
                <a:solidFill>
                  <a:srgbClr val="EBCCBB"/>
                </a:solidFill>
                <a:latin typeface="Gelasio"/>
                <a:ea typeface="Gelasio"/>
                <a:cs typeface="Gelasio"/>
                <a:sym typeface="Gelasio"/>
              </a:rPr>
              <a:t>Utilizing Super-Resolution</a:t>
            </a:r>
            <a:endParaRPr sz="1878">
              <a:solidFill>
                <a:schemeClr val="dk1"/>
              </a:solidFill>
              <a:latin typeface="Calibri"/>
              <a:ea typeface="Calibri"/>
              <a:cs typeface="Calibri"/>
              <a:sym typeface="Calibri"/>
            </a:endParaRPr>
          </a:p>
        </p:txBody>
      </p:sp>
      <p:sp>
        <p:nvSpPr>
          <p:cNvPr id="37" name="Google Shape;37;p4"/>
          <p:cNvSpPr/>
          <p:nvPr/>
        </p:nvSpPr>
        <p:spPr>
          <a:xfrm>
            <a:off x="10135011" y="4422322"/>
            <a:ext cx="2511600" cy="2746500"/>
          </a:xfrm>
          <a:prstGeom prst="rect">
            <a:avLst/>
          </a:prstGeom>
          <a:noFill/>
          <a:ln>
            <a:noFill/>
          </a:ln>
        </p:spPr>
        <p:txBody>
          <a:bodyPr anchorCtr="0" anchor="t" bIns="45700" lIns="91425" spcFirstLastPara="1" rIns="91425" wrap="square" tIns="45700">
            <a:noAutofit/>
          </a:bodyPr>
          <a:lstStyle/>
          <a:p>
            <a:pPr indent="0" lvl="0" marL="0" marR="0" rtl="0" algn="l">
              <a:lnSpc>
                <a:spcPct val="159986"/>
              </a:lnSpc>
              <a:spcBef>
                <a:spcPts val="0"/>
              </a:spcBef>
              <a:spcAft>
                <a:spcPts val="0"/>
              </a:spcAft>
              <a:buClr>
                <a:srgbClr val="C9C2C0"/>
              </a:buClr>
              <a:buSzPts val="1502"/>
              <a:buFont typeface="Gelasio"/>
              <a:buNone/>
            </a:pPr>
            <a:r>
              <a:rPr lang="en-US" sz="1502">
                <a:solidFill>
                  <a:srgbClr val="C9C2C0"/>
                </a:solidFill>
                <a:latin typeface="Gelasio"/>
                <a:ea typeface="Gelasio"/>
                <a:cs typeface="Gelasio"/>
                <a:sym typeface="Gelasio"/>
              </a:rPr>
              <a:t>The super-resolution techniques we use involve advanced deep learning models, particularly the powerful Keras framework. By leveraging generative adversarial networks (GANs), we can improve image resolution and sharpness.</a:t>
            </a:r>
            <a:endParaRPr sz="1502">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2"/>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306" name="Google Shape;306;p22"/>
          <p:cNvSpPr/>
          <p:nvPr/>
        </p:nvSpPr>
        <p:spPr>
          <a:xfrm>
            <a:off x="2617200" y="377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TMC2 PDS4 Archive Products</a:t>
            </a:r>
            <a:endParaRPr sz="4400">
              <a:solidFill>
                <a:schemeClr val="dk1"/>
              </a:solidFill>
              <a:latin typeface="Calibri"/>
              <a:ea typeface="Calibri"/>
              <a:cs typeface="Calibri"/>
              <a:sym typeface="Calibri"/>
            </a:endParaRPr>
          </a:p>
        </p:txBody>
      </p:sp>
      <p:sp>
        <p:nvSpPr>
          <p:cNvPr id="307" name="Google Shape;307;p22"/>
          <p:cNvSpPr txBox="1"/>
          <p:nvPr/>
        </p:nvSpPr>
        <p:spPr>
          <a:xfrm>
            <a:off x="553500" y="1217424"/>
            <a:ext cx="12771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EBCCBB"/>
              </a:solidFill>
              <a:latin typeface="Calibri"/>
              <a:ea typeface="Calibri"/>
              <a:cs typeface="Calibri"/>
              <a:sym typeface="Calibri"/>
            </a:endParaRPr>
          </a:p>
        </p:txBody>
      </p:sp>
      <p:sp>
        <p:nvSpPr>
          <p:cNvPr id="308" name="Google Shape;308;p22"/>
          <p:cNvSpPr txBox="1"/>
          <p:nvPr/>
        </p:nvSpPr>
        <p:spPr>
          <a:xfrm>
            <a:off x="553500" y="1517525"/>
            <a:ext cx="13523400" cy="173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600">
              <a:solidFill>
                <a:srgbClr val="EBCCBB"/>
              </a:solidFill>
              <a:latin typeface="Calibri"/>
              <a:ea typeface="Calibri"/>
              <a:cs typeface="Calibri"/>
              <a:sym typeface="Calibri"/>
            </a:endParaRPr>
          </a:p>
          <a:p>
            <a:pPr indent="0" lvl="0" marL="457200" marR="0" rtl="0" algn="l">
              <a:spcBef>
                <a:spcPts val="0"/>
              </a:spcBef>
              <a:spcAft>
                <a:spcPts val="0"/>
              </a:spcAft>
              <a:buNone/>
            </a:pPr>
            <a:r>
              <a:t/>
            </a:r>
            <a:endParaRPr sz="2300">
              <a:solidFill>
                <a:srgbClr val="EBCCBB"/>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Arial"/>
              <a:buNone/>
            </a:pPr>
            <a:r>
              <a:t/>
            </a:r>
            <a:endParaRPr sz="2000">
              <a:solidFill>
                <a:srgbClr val="EBCCBB"/>
              </a:solidFill>
              <a:latin typeface="Calibri"/>
              <a:ea typeface="Calibri"/>
              <a:cs typeface="Calibri"/>
              <a:sym typeface="Calibri"/>
            </a:endParaRPr>
          </a:p>
          <a:p>
            <a:pPr indent="0" lvl="0" marL="457200" marR="0" rtl="0" algn="ctr">
              <a:spcBef>
                <a:spcPts val="0"/>
              </a:spcBef>
              <a:spcAft>
                <a:spcPts val="0"/>
              </a:spcAft>
              <a:buNone/>
            </a:pPr>
            <a:r>
              <a:t/>
            </a:r>
            <a:endParaRPr/>
          </a:p>
          <a:p>
            <a:pPr indent="-190500" lvl="0" marL="342900" marR="0" rtl="0" algn="l">
              <a:spcBef>
                <a:spcPts val="0"/>
              </a:spcBef>
              <a:spcAft>
                <a:spcPts val="0"/>
              </a:spcAft>
              <a:buClr>
                <a:srgbClr val="EBCCBB"/>
              </a:buClr>
              <a:buSzPts val="2400"/>
              <a:buFont typeface="Arial"/>
              <a:buNone/>
            </a:pPr>
            <a:r>
              <a:t/>
            </a:r>
            <a:endParaRPr sz="2400">
              <a:solidFill>
                <a:srgbClr val="EBCCBB"/>
              </a:solidFill>
              <a:latin typeface="Calibri"/>
              <a:ea typeface="Calibri"/>
              <a:cs typeface="Calibri"/>
              <a:sym typeface="Calibri"/>
            </a:endParaRPr>
          </a:p>
        </p:txBody>
      </p:sp>
      <p:pic>
        <p:nvPicPr>
          <p:cNvPr id="309" name="Google Shape;309;p22"/>
          <p:cNvPicPr preferRelativeResize="0"/>
          <p:nvPr/>
        </p:nvPicPr>
        <p:blipFill>
          <a:blip r:embed="rId3">
            <a:alphaModFix/>
          </a:blip>
          <a:stretch>
            <a:fillRect/>
          </a:stretch>
        </p:blipFill>
        <p:spPr>
          <a:xfrm>
            <a:off x="2309625" y="1519250"/>
            <a:ext cx="10280751" cy="5191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3"/>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315" name="Google Shape;315;p23"/>
          <p:cNvSpPr/>
          <p:nvPr/>
        </p:nvSpPr>
        <p:spPr>
          <a:xfrm>
            <a:off x="2617200" y="377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DTM</a:t>
            </a:r>
            <a:endParaRPr sz="4400">
              <a:solidFill>
                <a:schemeClr val="dk1"/>
              </a:solidFill>
              <a:latin typeface="Calibri"/>
              <a:ea typeface="Calibri"/>
              <a:cs typeface="Calibri"/>
              <a:sym typeface="Calibri"/>
            </a:endParaRPr>
          </a:p>
        </p:txBody>
      </p:sp>
      <p:sp>
        <p:nvSpPr>
          <p:cNvPr id="316" name="Google Shape;316;p23"/>
          <p:cNvSpPr txBox="1"/>
          <p:nvPr/>
        </p:nvSpPr>
        <p:spPr>
          <a:xfrm>
            <a:off x="1055950" y="1660950"/>
            <a:ext cx="12701400" cy="56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50">
                <a:solidFill>
                  <a:srgbClr val="FCE5CD"/>
                </a:solidFill>
                <a:latin typeface="Roboto"/>
                <a:ea typeface="Roboto"/>
                <a:cs typeface="Roboto"/>
                <a:sym typeface="Roboto"/>
              </a:rPr>
              <a:t>Digital Elevation Model (DEM), Digital Surface Model (DSM) and Digital Terrain Model (DTM) are three commonly implemented geospatial features generated with UAV mapping systems. Each data product delivers different elevation values as each model uses different methodologies. Elevation values from a LiDAR point cloud come from features including bare-ground, power lines, tree canopies or buildings.</a:t>
            </a:r>
            <a:endParaRPr sz="2050">
              <a:solidFill>
                <a:srgbClr val="FCE5CD"/>
              </a:solidFill>
              <a:latin typeface="Roboto"/>
              <a:ea typeface="Roboto"/>
              <a:cs typeface="Roboto"/>
              <a:sym typeface="Roboto"/>
            </a:endParaRPr>
          </a:p>
          <a:p>
            <a:pPr indent="0" lvl="0" marL="0" rtl="0" algn="l">
              <a:spcBef>
                <a:spcPts val="0"/>
              </a:spcBef>
              <a:spcAft>
                <a:spcPts val="0"/>
              </a:spcAft>
              <a:buNone/>
            </a:pPr>
            <a:r>
              <a:t/>
            </a:r>
            <a:endParaRPr sz="2050">
              <a:solidFill>
                <a:srgbClr val="FFF2CC"/>
              </a:solidFill>
              <a:latin typeface="Roboto"/>
              <a:ea typeface="Roboto"/>
              <a:cs typeface="Roboto"/>
              <a:sym typeface="Roboto"/>
            </a:endParaRPr>
          </a:p>
          <a:p>
            <a:pPr indent="0" lvl="0" marL="0" rtl="0" algn="l">
              <a:spcBef>
                <a:spcPts val="0"/>
              </a:spcBef>
              <a:spcAft>
                <a:spcPts val="0"/>
              </a:spcAft>
              <a:buNone/>
            </a:pPr>
            <a:r>
              <a:t/>
            </a:r>
            <a:endParaRPr sz="2050">
              <a:solidFill>
                <a:srgbClr val="FFF2CC"/>
              </a:solidFill>
              <a:latin typeface="Roboto"/>
              <a:ea typeface="Roboto"/>
              <a:cs typeface="Roboto"/>
              <a:sym typeface="Roboto"/>
            </a:endParaRPr>
          </a:p>
          <a:p>
            <a:pPr indent="0" lvl="0" marL="0" rtl="0" algn="l">
              <a:spcBef>
                <a:spcPts val="0"/>
              </a:spcBef>
              <a:spcAft>
                <a:spcPts val="0"/>
              </a:spcAft>
              <a:buNone/>
            </a:pPr>
            <a:r>
              <a:rPr lang="en-US" sz="2050">
                <a:solidFill>
                  <a:srgbClr val="FFF2CC"/>
                </a:solidFill>
                <a:latin typeface="Roboto"/>
                <a:ea typeface="Roboto"/>
                <a:cs typeface="Roboto"/>
                <a:sym typeface="Roboto"/>
              </a:rPr>
              <a:t>A </a:t>
            </a:r>
            <a:r>
              <a:rPr b="1" lang="en-US" sz="2050">
                <a:solidFill>
                  <a:srgbClr val="FFF2CC"/>
                </a:solidFill>
                <a:latin typeface="Roboto"/>
                <a:ea typeface="Roboto"/>
                <a:cs typeface="Roboto"/>
                <a:sym typeface="Roboto"/>
              </a:rPr>
              <a:t>DTM </a:t>
            </a:r>
            <a:r>
              <a:rPr lang="en-US" sz="2050">
                <a:solidFill>
                  <a:srgbClr val="FFF2CC"/>
                </a:solidFill>
                <a:latin typeface="Roboto"/>
                <a:ea typeface="Roboto"/>
                <a:cs typeface="Roboto"/>
                <a:sym typeface="Roboto"/>
              </a:rPr>
              <a:t>(Digital Terrain Model)  typically augments a DEM, by including vector features of the natural terrain, such as rivers and ridges. A DTM may be interpolated to generate a DEM, but not vice versa.</a:t>
            </a:r>
            <a:endParaRPr sz="2050">
              <a:solidFill>
                <a:srgbClr val="FFF2CC"/>
              </a:solidFill>
              <a:latin typeface="Roboto"/>
              <a:ea typeface="Roboto"/>
              <a:cs typeface="Roboto"/>
              <a:sym typeface="Roboto"/>
            </a:endParaRPr>
          </a:p>
          <a:p>
            <a:pPr indent="0" lvl="0" marL="0" rtl="0" algn="l">
              <a:spcBef>
                <a:spcPts val="0"/>
              </a:spcBef>
              <a:spcAft>
                <a:spcPts val="0"/>
              </a:spcAft>
              <a:buNone/>
            </a:pPr>
            <a:r>
              <a:t/>
            </a:r>
            <a:endParaRPr sz="2050">
              <a:solidFill>
                <a:srgbClr val="FFF2CC"/>
              </a:solidFill>
              <a:latin typeface="Roboto"/>
              <a:ea typeface="Roboto"/>
              <a:cs typeface="Roboto"/>
              <a:sym typeface="Roboto"/>
            </a:endParaRPr>
          </a:p>
          <a:p>
            <a:pPr indent="0" lvl="0" marL="0" rtl="0" algn="l">
              <a:spcBef>
                <a:spcPts val="0"/>
              </a:spcBef>
              <a:spcAft>
                <a:spcPts val="0"/>
              </a:spcAft>
              <a:buNone/>
            </a:pPr>
            <a:r>
              <a:rPr lang="en-US" sz="2050">
                <a:solidFill>
                  <a:srgbClr val="FFF2CC"/>
                </a:solidFill>
                <a:latin typeface="Roboto"/>
                <a:ea typeface="Roboto"/>
                <a:cs typeface="Roboto"/>
                <a:sym typeface="Roboto"/>
              </a:rPr>
              <a:t>A DTM usually contains all the depth information of the map and is very useful for conveying the topography of a land sector.</a:t>
            </a:r>
            <a:endParaRPr sz="2050">
              <a:solidFill>
                <a:srgbClr val="FFF2CC"/>
              </a:solidFill>
              <a:latin typeface="Roboto"/>
              <a:ea typeface="Roboto"/>
              <a:cs typeface="Roboto"/>
              <a:sym typeface="Roboto"/>
            </a:endParaRPr>
          </a:p>
          <a:p>
            <a:pPr indent="0" lvl="0" marL="0" rtl="0" algn="l">
              <a:spcBef>
                <a:spcPts val="0"/>
              </a:spcBef>
              <a:spcAft>
                <a:spcPts val="0"/>
              </a:spcAft>
              <a:buNone/>
            </a:pPr>
            <a:r>
              <a:t/>
            </a:r>
            <a:endParaRPr sz="2050">
              <a:solidFill>
                <a:srgbClr val="FFF2CC"/>
              </a:solidFill>
              <a:latin typeface="Roboto"/>
              <a:ea typeface="Roboto"/>
              <a:cs typeface="Roboto"/>
              <a:sym typeface="Roboto"/>
            </a:endParaRPr>
          </a:p>
          <a:p>
            <a:pPr indent="0" lvl="0" marL="0" rtl="0" algn="l">
              <a:spcBef>
                <a:spcPts val="0"/>
              </a:spcBef>
              <a:spcAft>
                <a:spcPts val="0"/>
              </a:spcAft>
              <a:buNone/>
            </a:pPr>
            <a:r>
              <a:rPr lang="en-US" sz="2050">
                <a:solidFill>
                  <a:srgbClr val="FFF2CC"/>
                </a:solidFill>
                <a:latin typeface="Roboto"/>
                <a:ea typeface="Roboto"/>
                <a:cs typeface="Roboto"/>
                <a:sym typeface="Roboto"/>
              </a:rPr>
              <a:t>A DTM is usually used in conjunction with a GIS (</a:t>
            </a:r>
            <a:r>
              <a:rPr lang="en-US" sz="2000">
                <a:solidFill>
                  <a:srgbClr val="FCE5CD"/>
                </a:solidFill>
              </a:rPr>
              <a:t>geographic information system</a:t>
            </a:r>
            <a:r>
              <a:rPr lang="en-US" sz="2050">
                <a:solidFill>
                  <a:srgbClr val="FFF2CC"/>
                </a:solidFill>
                <a:latin typeface="Roboto"/>
                <a:ea typeface="Roboto"/>
                <a:cs typeface="Roboto"/>
                <a:sym typeface="Roboto"/>
              </a:rPr>
              <a:t>) which can render the data in these images with various useful renders.</a:t>
            </a:r>
            <a:endParaRPr sz="2050">
              <a:solidFill>
                <a:srgbClr val="FFF2CC"/>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4"/>
          <p:cNvSpPr/>
          <p:nvPr/>
        </p:nvSpPr>
        <p:spPr>
          <a:xfrm>
            <a:off x="-76200" y="22860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322" name="Google Shape;322;p24"/>
          <p:cNvSpPr/>
          <p:nvPr/>
        </p:nvSpPr>
        <p:spPr>
          <a:xfrm>
            <a:off x="2617200" y="377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QGIS</a:t>
            </a:r>
            <a:endParaRPr sz="4400">
              <a:solidFill>
                <a:schemeClr val="dk1"/>
              </a:solidFill>
              <a:latin typeface="Calibri"/>
              <a:ea typeface="Calibri"/>
              <a:cs typeface="Calibri"/>
              <a:sym typeface="Calibri"/>
            </a:endParaRPr>
          </a:p>
        </p:txBody>
      </p:sp>
      <p:sp>
        <p:nvSpPr>
          <p:cNvPr id="323" name="Google Shape;323;p24"/>
          <p:cNvSpPr txBox="1"/>
          <p:nvPr/>
        </p:nvSpPr>
        <p:spPr>
          <a:xfrm>
            <a:off x="1055950" y="1660950"/>
            <a:ext cx="12701400" cy="14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50">
                <a:solidFill>
                  <a:srgbClr val="FFF2CC"/>
                </a:solidFill>
                <a:latin typeface="Roboto"/>
                <a:ea typeface="Roboto"/>
                <a:cs typeface="Roboto"/>
                <a:sym typeface="Roboto"/>
              </a:rPr>
              <a:t>QGIS functions as geographic information system (GIS) software, allowing users to analyze and edit spatial information, in addition to composing and exporting graphical maps. QGIS software supports raster, vector and mesh layers. Vector data is stored as either point, line, or polygon features. Multiple formats of raster images are supported, and the software can georeference images.</a:t>
            </a:r>
            <a:endParaRPr sz="2150">
              <a:solidFill>
                <a:srgbClr val="FFF2CC"/>
              </a:solidFill>
              <a:latin typeface="Roboto"/>
              <a:ea typeface="Roboto"/>
              <a:cs typeface="Roboto"/>
              <a:sym typeface="Roboto"/>
            </a:endParaRPr>
          </a:p>
          <a:p>
            <a:pPr indent="0" lvl="0" marL="0" rtl="0" algn="l">
              <a:spcBef>
                <a:spcPts val="0"/>
              </a:spcBef>
              <a:spcAft>
                <a:spcPts val="0"/>
              </a:spcAft>
              <a:buNone/>
            </a:pPr>
            <a:r>
              <a:t/>
            </a:r>
            <a:endParaRPr sz="2150">
              <a:solidFill>
                <a:srgbClr val="FFF2CC"/>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5"/>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329" name="Google Shape;329;p25"/>
          <p:cNvSpPr/>
          <p:nvPr/>
        </p:nvSpPr>
        <p:spPr>
          <a:xfrm>
            <a:off x="2542025" y="45257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FCE5CD"/>
                </a:solidFill>
                <a:latin typeface="Calibri"/>
                <a:ea typeface="Calibri"/>
                <a:cs typeface="Calibri"/>
                <a:sym typeface="Calibri"/>
              </a:rPr>
              <a:t>Supersampling of Image</a:t>
            </a:r>
            <a:endParaRPr sz="4400">
              <a:solidFill>
                <a:srgbClr val="FCE5CD"/>
              </a:solidFill>
              <a:latin typeface="Calibri"/>
              <a:ea typeface="Calibri"/>
              <a:cs typeface="Calibri"/>
              <a:sym typeface="Calibri"/>
            </a:endParaRPr>
          </a:p>
        </p:txBody>
      </p:sp>
      <p:sp>
        <p:nvSpPr>
          <p:cNvPr id="330" name="Google Shape;330;p25"/>
          <p:cNvSpPr txBox="1"/>
          <p:nvPr/>
        </p:nvSpPr>
        <p:spPr>
          <a:xfrm>
            <a:off x="5265975" y="6508500"/>
            <a:ext cx="37203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31" name="Google Shape;331;p25"/>
          <p:cNvPicPr preferRelativeResize="0"/>
          <p:nvPr/>
        </p:nvPicPr>
        <p:blipFill>
          <a:blip r:embed="rId3">
            <a:alphaModFix/>
          </a:blip>
          <a:stretch>
            <a:fillRect/>
          </a:stretch>
        </p:blipFill>
        <p:spPr>
          <a:xfrm>
            <a:off x="8690475" y="2308713"/>
            <a:ext cx="3810000" cy="3810000"/>
          </a:xfrm>
          <a:prstGeom prst="rect">
            <a:avLst/>
          </a:prstGeom>
          <a:noFill/>
          <a:ln cap="flat" cmpd="sng" w="152400">
            <a:solidFill>
              <a:schemeClr val="dk2"/>
            </a:solidFill>
            <a:prstDash val="solid"/>
            <a:round/>
            <a:headEnd len="sm" w="sm" type="none"/>
            <a:tailEnd len="sm" w="sm" type="none"/>
          </a:ln>
        </p:spPr>
      </p:pic>
      <p:pic>
        <p:nvPicPr>
          <p:cNvPr id="332" name="Google Shape;332;p25"/>
          <p:cNvPicPr preferRelativeResize="0"/>
          <p:nvPr/>
        </p:nvPicPr>
        <p:blipFill>
          <a:blip r:embed="rId4">
            <a:alphaModFix/>
          </a:blip>
          <a:stretch>
            <a:fillRect/>
          </a:stretch>
        </p:blipFill>
        <p:spPr>
          <a:xfrm>
            <a:off x="2421900" y="3162300"/>
            <a:ext cx="1905000" cy="1905000"/>
          </a:xfrm>
          <a:prstGeom prst="rect">
            <a:avLst/>
          </a:prstGeom>
          <a:noFill/>
          <a:ln cap="flat" cmpd="sng" w="38100">
            <a:solidFill>
              <a:schemeClr val="dk2"/>
            </a:solidFill>
            <a:prstDash val="solid"/>
            <a:round/>
            <a:headEnd len="sm" w="sm" type="none"/>
            <a:tailEnd len="sm" w="sm" type="none"/>
          </a:ln>
        </p:spPr>
      </p:pic>
      <p:sp>
        <p:nvSpPr>
          <p:cNvPr id="333" name="Google Shape;333;p25"/>
          <p:cNvSpPr txBox="1"/>
          <p:nvPr/>
        </p:nvSpPr>
        <p:spPr>
          <a:xfrm>
            <a:off x="2543700" y="5539750"/>
            <a:ext cx="20358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txBox="1"/>
          <p:nvPr/>
        </p:nvSpPr>
        <p:spPr>
          <a:xfrm>
            <a:off x="8633250" y="6601075"/>
            <a:ext cx="40191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Super Sampled Image (TMC)</a:t>
            </a:r>
            <a:endParaRPr>
              <a:solidFill>
                <a:schemeClr val="lt1"/>
              </a:solidFill>
            </a:endParaRPr>
          </a:p>
        </p:txBody>
      </p:sp>
      <p:sp>
        <p:nvSpPr>
          <p:cNvPr id="335" name="Google Shape;335;p25"/>
          <p:cNvSpPr txBox="1"/>
          <p:nvPr/>
        </p:nvSpPr>
        <p:spPr>
          <a:xfrm>
            <a:off x="2421900" y="5278775"/>
            <a:ext cx="2157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Original TMC sample</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6"/>
          <p:cNvSpPr/>
          <p:nvPr/>
        </p:nvSpPr>
        <p:spPr>
          <a:xfrm>
            <a:off x="7620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341" name="Google Shape;341;p26"/>
          <p:cNvSpPr/>
          <p:nvPr/>
        </p:nvSpPr>
        <p:spPr>
          <a:xfrm>
            <a:off x="2617200" y="377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QGIS</a:t>
            </a:r>
            <a:endParaRPr sz="4400">
              <a:solidFill>
                <a:schemeClr val="dk1"/>
              </a:solidFill>
              <a:latin typeface="Calibri"/>
              <a:ea typeface="Calibri"/>
              <a:cs typeface="Calibri"/>
              <a:sym typeface="Calibri"/>
            </a:endParaRPr>
          </a:p>
        </p:txBody>
      </p:sp>
      <p:pic>
        <p:nvPicPr>
          <p:cNvPr id="342" name="Google Shape;342;p26"/>
          <p:cNvPicPr preferRelativeResize="0"/>
          <p:nvPr/>
        </p:nvPicPr>
        <p:blipFill>
          <a:blip r:embed="rId3">
            <a:alphaModFix/>
          </a:blip>
          <a:stretch>
            <a:fillRect/>
          </a:stretch>
        </p:blipFill>
        <p:spPr>
          <a:xfrm>
            <a:off x="8655300" y="1347175"/>
            <a:ext cx="5353499" cy="5347350"/>
          </a:xfrm>
          <a:prstGeom prst="rect">
            <a:avLst/>
          </a:prstGeom>
          <a:noFill/>
          <a:ln>
            <a:noFill/>
          </a:ln>
        </p:spPr>
      </p:pic>
      <p:sp>
        <p:nvSpPr>
          <p:cNvPr id="343" name="Google Shape;343;p26"/>
          <p:cNvSpPr txBox="1"/>
          <p:nvPr/>
        </p:nvSpPr>
        <p:spPr>
          <a:xfrm>
            <a:off x="9680100" y="6968875"/>
            <a:ext cx="36450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Generated the slope map of the given Oth with set parameter of slope greater than 10 deg, to be illustrated in red</a:t>
            </a:r>
            <a:endParaRPr/>
          </a:p>
        </p:txBody>
      </p:sp>
      <p:pic>
        <p:nvPicPr>
          <p:cNvPr id="344" name="Google Shape;344;p26"/>
          <p:cNvPicPr preferRelativeResize="0"/>
          <p:nvPr/>
        </p:nvPicPr>
        <p:blipFill>
          <a:blip r:embed="rId4">
            <a:alphaModFix/>
          </a:blip>
          <a:stretch>
            <a:fillRect/>
          </a:stretch>
        </p:blipFill>
        <p:spPr>
          <a:xfrm>
            <a:off x="1444950" y="1487250"/>
            <a:ext cx="5232675" cy="5255101"/>
          </a:xfrm>
          <a:prstGeom prst="rect">
            <a:avLst/>
          </a:prstGeom>
          <a:noFill/>
          <a:ln>
            <a:noFill/>
          </a:ln>
        </p:spPr>
      </p:pic>
      <p:sp>
        <p:nvSpPr>
          <p:cNvPr id="345" name="Google Shape;345;p26"/>
          <p:cNvSpPr txBox="1"/>
          <p:nvPr/>
        </p:nvSpPr>
        <p:spPr>
          <a:xfrm>
            <a:off x="1534575" y="7015825"/>
            <a:ext cx="38103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Oth  image of the moon </a:t>
            </a:r>
            <a:endParaRPr>
              <a:solidFill>
                <a:schemeClr val="lt1"/>
              </a:solidFill>
            </a:endParaRPr>
          </a:p>
        </p:txBody>
      </p:sp>
      <p:sp>
        <p:nvSpPr>
          <p:cNvPr id="346" name="Google Shape;346;p26"/>
          <p:cNvSpPr txBox="1"/>
          <p:nvPr/>
        </p:nvSpPr>
        <p:spPr>
          <a:xfrm>
            <a:off x="7293900" y="702700"/>
            <a:ext cx="7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7"/>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352" name="Google Shape;352;p27"/>
          <p:cNvSpPr/>
          <p:nvPr/>
        </p:nvSpPr>
        <p:spPr>
          <a:xfrm>
            <a:off x="2617200" y="377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EBCCBB"/>
                </a:solidFill>
                <a:latin typeface="Gelasio"/>
                <a:ea typeface="Gelasio"/>
                <a:cs typeface="Gelasio"/>
                <a:sym typeface="Gelasio"/>
              </a:rPr>
              <a:t>QGIS</a:t>
            </a:r>
            <a:endParaRPr sz="4400">
              <a:solidFill>
                <a:schemeClr val="dk1"/>
              </a:solidFill>
              <a:latin typeface="Calibri"/>
              <a:ea typeface="Calibri"/>
              <a:cs typeface="Calibri"/>
              <a:sym typeface="Calibri"/>
            </a:endParaRPr>
          </a:p>
        </p:txBody>
      </p:sp>
      <p:pic>
        <p:nvPicPr>
          <p:cNvPr id="353" name="Google Shape;353;p27"/>
          <p:cNvPicPr preferRelativeResize="0"/>
          <p:nvPr/>
        </p:nvPicPr>
        <p:blipFill>
          <a:blip r:embed="rId3">
            <a:alphaModFix/>
          </a:blip>
          <a:stretch>
            <a:fillRect/>
          </a:stretch>
        </p:blipFill>
        <p:spPr>
          <a:xfrm>
            <a:off x="7389200" y="1874350"/>
            <a:ext cx="5372301" cy="4134151"/>
          </a:xfrm>
          <a:prstGeom prst="rect">
            <a:avLst/>
          </a:prstGeom>
          <a:noFill/>
          <a:ln>
            <a:noFill/>
          </a:ln>
        </p:spPr>
      </p:pic>
      <p:pic>
        <p:nvPicPr>
          <p:cNvPr id="354" name="Google Shape;354;p27"/>
          <p:cNvPicPr preferRelativeResize="0"/>
          <p:nvPr/>
        </p:nvPicPr>
        <p:blipFill>
          <a:blip r:embed="rId4">
            <a:alphaModFix/>
          </a:blip>
          <a:stretch>
            <a:fillRect/>
          </a:stretch>
        </p:blipFill>
        <p:spPr>
          <a:xfrm>
            <a:off x="1301575" y="1851265"/>
            <a:ext cx="5372301" cy="4180309"/>
          </a:xfrm>
          <a:prstGeom prst="rect">
            <a:avLst/>
          </a:prstGeom>
          <a:noFill/>
          <a:ln>
            <a:noFill/>
          </a:ln>
        </p:spPr>
      </p:pic>
      <p:sp>
        <p:nvSpPr>
          <p:cNvPr id="355" name="Google Shape;355;p27"/>
          <p:cNvSpPr txBox="1"/>
          <p:nvPr/>
        </p:nvSpPr>
        <p:spPr>
          <a:xfrm>
            <a:off x="5265975" y="6508500"/>
            <a:ext cx="37203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A 3-D Surface render made by QGIS of the same scene</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361" name="Google Shape;361;p28"/>
          <p:cNvSpPr/>
          <p:nvPr/>
        </p:nvSpPr>
        <p:spPr>
          <a:xfrm>
            <a:off x="0" y="88107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FCE5CD"/>
                </a:solidFill>
                <a:latin typeface="Calibri"/>
                <a:ea typeface="Calibri"/>
                <a:cs typeface="Calibri"/>
                <a:sym typeface="Calibri"/>
              </a:rPr>
              <a:t>Slope Map</a:t>
            </a:r>
            <a:endParaRPr sz="4400">
              <a:solidFill>
                <a:srgbClr val="FCE5CD"/>
              </a:solidFill>
              <a:latin typeface="Calibri"/>
              <a:ea typeface="Calibri"/>
              <a:cs typeface="Calibri"/>
              <a:sym typeface="Calibri"/>
            </a:endParaRPr>
          </a:p>
        </p:txBody>
      </p:sp>
      <p:sp>
        <p:nvSpPr>
          <p:cNvPr id="362" name="Google Shape;362;p28"/>
          <p:cNvSpPr txBox="1"/>
          <p:nvPr/>
        </p:nvSpPr>
        <p:spPr>
          <a:xfrm>
            <a:off x="5265975" y="6508500"/>
            <a:ext cx="37203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63" name="Google Shape;363;p28"/>
          <p:cNvPicPr preferRelativeResize="0"/>
          <p:nvPr/>
        </p:nvPicPr>
        <p:blipFill>
          <a:blip r:embed="rId3">
            <a:alphaModFix/>
          </a:blip>
          <a:stretch>
            <a:fillRect/>
          </a:stretch>
        </p:blipFill>
        <p:spPr>
          <a:xfrm>
            <a:off x="1818738" y="2185975"/>
            <a:ext cx="3800475" cy="3857625"/>
          </a:xfrm>
          <a:prstGeom prst="rect">
            <a:avLst/>
          </a:prstGeom>
          <a:noFill/>
          <a:ln cap="flat" cmpd="sng" w="38100">
            <a:solidFill>
              <a:schemeClr val="dk2"/>
            </a:solidFill>
            <a:prstDash val="solid"/>
            <a:round/>
            <a:headEnd len="sm" w="sm" type="none"/>
            <a:tailEnd len="sm" w="sm" type="none"/>
          </a:ln>
        </p:spPr>
      </p:pic>
      <p:pic>
        <p:nvPicPr>
          <p:cNvPr id="364" name="Google Shape;364;p28"/>
          <p:cNvPicPr preferRelativeResize="0"/>
          <p:nvPr/>
        </p:nvPicPr>
        <p:blipFill>
          <a:blip r:embed="rId4">
            <a:alphaModFix/>
          </a:blip>
          <a:stretch>
            <a:fillRect/>
          </a:stretch>
        </p:blipFill>
        <p:spPr>
          <a:xfrm>
            <a:off x="7214927" y="550407"/>
            <a:ext cx="6591250" cy="6598868"/>
          </a:xfrm>
          <a:prstGeom prst="rect">
            <a:avLst/>
          </a:prstGeom>
          <a:noFill/>
          <a:ln cap="flat" cmpd="sng" w="152400">
            <a:solidFill>
              <a:schemeClr val="dk2"/>
            </a:solidFill>
            <a:prstDash val="solid"/>
            <a:round/>
            <a:headEnd len="sm" w="sm" type="none"/>
            <a:tailEnd len="sm" w="sm" type="none"/>
          </a:ln>
        </p:spPr>
      </p:pic>
      <p:sp>
        <p:nvSpPr>
          <p:cNvPr id="365" name="Google Shape;365;p28"/>
          <p:cNvSpPr txBox="1"/>
          <p:nvPr/>
        </p:nvSpPr>
        <p:spPr>
          <a:xfrm>
            <a:off x="2095950" y="6281950"/>
            <a:ext cx="30027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Slope Map of a given DMT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66" name="Google Shape;366;p28"/>
          <p:cNvSpPr txBox="1"/>
          <p:nvPr/>
        </p:nvSpPr>
        <p:spPr>
          <a:xfrm>
            <a:off x="7569800" y="7518325"/>
            <a:ext cx="5881500" cy="432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a:solidFill>
                  <a:schemeClr val="lt1"/>
                </a:solidFill>
              </a:rPr>
              <a:t>Fig: Slope map of Super Sampled DMT</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9"/>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372" name="Google Shape;372;p29"/>
          <p:cNvSpPr/>
          <p:nvPr/>
        </p:nvSpPr>
        <p:spPr>
          <a:xfrm>
            <a:off x="-454275" y="960475"/>
            <a:ext cx="68508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FCE5CD"/>
                </a:solidFill>
                <a:latin typeface="Calibri"/>
                <a:ea typeface="Calibri"/>
                <a:cs typeface="Calibri"/>
                <a:sym typeface="Calibri"/>
              </a:rPr>
              <a:t>Slope Hazard</a:t>
            </a:r>
            <a:endParaRPr sz="4400">
              <a:solidFill>
                <a:srgbClr val="FCE5CD"/>
              </a:solidFill>
              <a:latin typeface="Calibri"/>
              <a:ea typeface="Calibri"/>
              <a:cs typeface="Calibri"/>
              <a:sym typeface="Calibri"/>
            </a:endParaRPr>
          </a:p>
        </p:txBody>
      </p:sp>
      <p:sp>
        <p:nvSpPr>
          <p:cNvPr id="373" name="Google Shape;373;p29"/>
          <p:cNvSpPr txBox="1"/>
          <p:nvPr/>
        </p:nvSpPr>
        <p:spPr>
          <a:xfrm>
            <a:off x="5265975" y="6508500"/>
            <a:ext cx="37203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74" name="Google Shape;374;p29"/>
          <p:cNvPicPr preferRelativeResize="0"/>
          <p:nvPr/>
        </p:nvPicPr>
        <p:blipFill>
          <a:blip r:embed="rId3">
            <a:alphaModFix/>
          </a:blip>
          <a:stretch>
            <a:fillRect/>
          </a:stretch>
        </p:blipFill>
        <p:spPr>
          <a:xfrm>
            <a:off x="1398825" y="2238363"/>
            <a:ext cx="3867150" cy="3752850"/>
          </a:xfrm>
          <a:prstGeom prst="rect">
            <a:avLst/>
          </a:prstGeom>
          <a:noFill/>
          <a:ln cap="flat" cmpd="sng" w="38100">
            <a:solidFill>
              <a:schemeClr val="dk2"/>
            </a:solidFill>
            <a:prstDash val="solid"/>
            <a:round/>
            <a:headEnd len="sm" w="sm" type="none"/>
            <a:tailEnd len="sm" w="sm" type="none"/>
          </a:ln>
        </p:spPr>
      </p:pic>
      <p:pic>
        <p:nvPicPr>
          <p:cNvPr id="375" name="Google Shape;375;p29"/>
          <p:cNvPicPr preferRelativeResize="0"/>
          <p:nvPr/>
        </p:nvPicPr>
        <p:blipFill>
          <a:blip r:embed="rId4">
            <a:alphaModFix/>
          </a:blip>
          <a:stretch>
            <a:fillRect/>
          </a:stretch>
        </p:blipFill>
        <p:spPr>
          <a:xfrm>
            <a:off x="6866974" y="504488"/>
            <a:ext cx="6850874" cy="6748400"/>
          </a:xfrm>
          <a:prstGeom prst="rect">
            <a:avLst/>
          </a:prstGeom>
          <a:noFill/>
          <a:ln cap="flat" cmpd="sng" w="152400">
            <a:solidFill>
              <a:schemeClr val="dk2"/>
            </a:solidFill>
            <a:prstDash val="solid"/>
            <a:round/>
            <a:headEnd len="sm" w="sm" type="none"/>
            <a:tailEnd len="sm" w="sm" type="none"/>
          </a:ln>
        </p:spPr>
      </p:pic>
      <p:sp>
        <p:nvSpPr>
          <p:cNvPr id="376" name="Google Shape;376;p29"/>
          <p:cNvSpPr txBox="1"/>
          <p:nvPr/>
        </p:nvSpPr>
        <p:spPr>
          <a:xfrm>
            <a:off x="1707375" y="6429125"/>
            <a:ext cx="30027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Slope Hazard Map (indicates </a:t>
            </a:r>
            <a:r>
              <a:rPr lang="en-US">
                <a:solidFill>
                  <a:schemeClr val="lt1"/>
                </a:solidFill>
              </a:rPr>
              <a:t>points</a:t>
            </a:r>
            <a:r>
              <a:rPr lang="en-US">
                <a:solidFill>
                  <a:schemeClr val="lt1"/>
                </a:solidFill>
              </a:rPr>
              <a:t> with slope greater than 10deg)</a:t>
            </a:r>
            <a:endParaRPr>
              <a:solidFill>
                <a:schemeClr val="lt1"/>
              </a:solidFill>
            </a:endParaRPr>
          </a:p>
        </p:txBody>
      </p:sp>
      <p:sp>
        <p:nvSpPr>
          <p:cNvPr id="377" name="Google Shape;377;p29"/>
          <p:cNvSpPr txBox="1"/>
          <p:nvPr/>
        </p:nvSpPr>
        <p:spPr>
          <a:xfrm>
            <a:off x="7641525" y="7610200"/>
            <a:ext cx="5689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Slope Hazard Map for super sampled DMT</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0"/>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383" name="Google Shape;383;p30"/>
          <p:cNvSpPr/>
          <p:nvPr/>
        </p:nvSpPr>
        <p:spPr>
          <a:xfrm>
            <a:off x="291650" y="377448"/>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FCE5CD"/>
                </a:solidFill>
                <a:latin typeface="Calibri"/>
                <a:ea typeface="Calibri"/>
                <a:cs typeface="Calibri"/>
                <a:sym typeface="Calibri"/>
              </a:rPr>
              <a:t>Crater Detection</a:t>
            </a:r>
            <a:endParaRPr sz="4400">
              <a:solidFill>
                <a:srgbClr val="FCE5CD"/>
              </a:solidFill>
              <a:latin typeface="Calibri"/>
              <a:ea typeface="Calibri"/>
              <a:cs typeface="Calibri"/>
              <a:sym typeface="Calibri"/>
            </a:endParaRPr>
          </a:p>
        </p:txBody>
      </p:sp>
      <p:sp>
        <p:nvSpPr>
          <p:cNvPr id="384" name="Google Shape;384;p30"/>
          <p:cNvSpPr txBox="1"/>
          <p:nvPr/>
        </p:nvSpPr>
        <p:spPr>
          <a:xfrm>
            <a:off x="8067175" y="7239250"/>
            <a:ext cx="57684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Crater detection of Super Samled Image</a:t>
            </a:r>
            <a:endParaRPr>
              <a:solidFill>
                <a:schemeClr val="lt1"/>
              </a:solidFill>
            </a:endParaRPr>
          </a:p>
        </p:txBody>
      </p:sp>
      <p:pic>
        <p:nvPicPr>
          <p:cNvPr id="385" name="Google Shape;385;p30"/>
          <p:cNvPicPr preferRelativeResize="0"/>
          <p:nvPr/>
        </p:nvPicPr>
        <p:blipFill>
          <a:blip r:embed="rId3">
            <a:alphaModFix/>
          </a:blip>
          <a:stretch>
            <a:fillRect/>
          </a:stretch>
        </p:blipFill>
        <p:spPr>
          <a:xfrm>
            <a:off x="1686788" y="1948438"/>
            <a:ext cx="3838575" cy="3829050"/>
          </a:xfrm>
          <a:prstGeom prst="rect">
            <a:avLst/>
          </a:prstGeom>
          <a:noFill/>
          <a:ln cap="flat" cmpd="sng" w="38100">
            <a:solidFill>
              <a:schemeClr val="dk2"/>
            </a:solidFill>
            <a:prstDash val="solid"/>
            <a:round/>
            <a:headEnd len="sm" w="sm" type="none"/>
            <a:tailEnd len="sm" w="sm" type="none"/>
          </a:ln>
        </p:spPr>
      </p:pic>
      <p:pic>
        <p:nvPicPr>
          <p:cNvPr id="386" name="Google Shape;386;p30"/>
          <p:cNvPicPr preferRelativeResize="0"/>
          <p:nvPr/>
        </p:nvPicPr>
        <p:blipFill>
          <a:blip r:embed="rId4">
            <a:alphaModFix/>
          </a:blip>
          <a:stretch>
            <a:fillRect/>
          </a:stretch>
        </p:blipFill>
        <p:spPr>
          <a:xfrm>
            <a:off x="7665373" y="722400"/>
            <a:ext cx="6317404" cy="6281150"/>
          </a:xfrm>
          <a:prstGeom prst="rect">
            <a:avLst/>
          </a:prstGeom>
          <a:noFill/>
          <a:ln cap="flat" cmpd="sng" w="152400">
            <a:solidFill>
              <a:schemeClr val="dk2"/>
            </a:solidFill>
            <a:prstDash val="solid"/>
            <a:round/>
            <a:headEnd len="sm" w="sm" type="none"/>
            <a:tailEnd len="sm" w="sm" type="none"/>
          </a:ln>
        </p:spPr>
      </p:pic>
      <p:sp>
        <p:nvSpPr>
          <p:cNvPr id="387" name="Google Shape;387;p30"/>
          <p:cNvSpPr txBox="1"/>
          <p:nvPr/>
        </p:nvSpPr>
        <p:spPr>
          <a:xfrm>
            <a:off x="1795550" y="5974725"/>
            <a:ext cx="35493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Crater Detection with Ellipse RCNN model</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393" name="Google Shape;393;p31"/>
          <p:cNvSpPr/>
          <p:nvPr/>
        </p:nvSpPr>
        <p:spPr>
          <a:xfrm>
            <a:off x="-620925" y="848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FCE5CD"/>
                </a:solidFill>
                <a:latin typeface="Calibri"/>
                <a:ea typeface="Calibri"/>
                <a:cs typeface="Calibri"/>
                <a:sym typeface="Calibri"/>
              </a:rPr>
              <a:t>Shadow Detection</a:t>
            </a:r>
            <a:endParaRPr sz="4400">
              <a:solidFill>
                <a:srgbClr val="FCE5CD"/>
              </a:solidFill>
              <a:latin typeface="Calibri"/>
              <a:ea typeface="Calibri"/>
              <a:cs typeface="Calibri"/>
              <a:sym typeface="Calibri"/>
            </a:endParaRPr>
          </a:p>
        </p:txBody>
      </p:sp>
      <p:sp>
        <p:nvSpPr>
          <p:cNvPr id="394" name="Google Shape;394;p31"/>
          <p:cNvSpPr txBox="1"/>
          <p:nvPr/>
        </p:nvSpPr>
        <p:spPr>
          <a:xfrm>
            <a:off x="5265975" y="6508500"/>
            <a:ext cx="37203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95" name="Google Shape;395;p31"/>
          <p:cNvPicPr preferRelativeResize="0"/>
          <p:nvPr/>
        </p:nvPicPr>
        <p:blipFill>
          <a:blip r:embed="rId3">
            <a:alphaModFix/>
          </a:blip>
          <a:stretch>
            <a:fillRect/>
          </a:stretch>
        </p:blipFill>
        <p:spPr>
          <a:xfrm>
            <a:off x="1019263" y="2185975"/>
            <a:ext cx="3819525" cy="3857625"/>
          </a:xfrm>
          <a:prstGeom prst="rect">
            <a:avLst/>
          </a:prstGeom>
          <a:noFill/>
          <a:ln cap="flat" cmpd="sng" w="38100">
            <a:solidFill>
              <a:schemeClr val="dk2"/>
            </a:solidFill>
            <a:prstDash val="solid"/>
            <a:round/>
            <a:headEnd len="sm" w="sm" type="none"/>
            <a:tailEnd len="sm" w="sm" type="none"/>
          </a:ln>
        </p:spPr>
      </p:pic>
      <p:pic>
        <p:nvPicPr>
          <p:cNvPr id="396" name="Google Shape;396;p31"/>
          <p:cNvPicPr preferRelativeResize="0"/>
          <p:nvPr/>
        </p:nvPicPr>
        <p:blipFill rotWithShape="1">
          <a:blip r:embed="rId4">
            <a:alphaModFix/>
          </a:blip>
          <a:srcRect b="0" l="0" r="0" t="0"/>
          <a:stretch/>
        </p:blipFill>
        <p:spPr>
          <a:xfrm>
            <a:off x="7836425" y="607025"/>
            <a:ext cx="6361149" cy="6692000"/>
          </a:xfrm>
          <a:prstGeom prst="rect">
            <a:avLst/>
          </a:prstGeom>
          <a:noFill/>
          <a:ln cap="flat" cmpd="sng" w="152400">
            <a:solidFill>
              <a:schemeClr val="dk2"/>
            </a:solidFill>
            <a:prstDash val="solid"/>
            <a:round/>
            <a:headEnd len="sm" w="sm" type="none"/>
            <a:tailEnd len="sm" w="sm" type="none"/>
          </a:ln>
        </p:spPr>
      </p:pic>
      <p:sp>
        <p:nvSpPr>
          <p:cNvPr id="397" name="Google Shape;397;p31"/>
          <p:cNvSpPr txBox="1"/>
          <p:nvPr/>
        </p:nvSpPr>
        <p:spPr>
          <a:xfrm>
            <a:off x="1238800" y="6270500"/>
            <a:ext cx="3444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Shadow Detection on surface with help of Orthographic images</a:t>
            </a:r>
            <a:endParaRPr>
              <a:solidFill>
                <a:schemeClr val="lt1"/>
              </a:solidFill>
            </a:endParaRPr>
          </a:p>
        </p:txBody>
      </p:sp>
      <p:sp>
        <p:nvSpPr>
          <p:cNvPr id="398" name="Google Shape;398;p31"/>
          <p:cNvSpPr txBox="1"/>
          <p:nvPr/>
        </p:nvSpPr>
        <p:spPr>
          <a:xfrm>
            <a:off x="8320075" y="7645000"/>
            <a:ext cx="56025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Shadow detection on Super Sampled Image</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5"/>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0" y="0"/>
            <a:ext cx="14630400" cy="8229600"/>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2037993" y="1185148"/>
            <a:ext cx="4443889"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4374"/>
              <a:buFont typeface="Gelasio"/>
              <a:buNone/>
            </a:pPr>
            <a:r>
              <a:rPr lang="en-US" sz="4374">
                <a:solidFill>
                  <a:srgbClr val="EBCCBB"/>
                </a:solidFill>
                <a:latin typeface="Gelasio"/>
                <a:ea typeface="Gelasio"/>
                <a:cs typeface="Gelasio"/>
                <a:sym typeface="Gelasio"/>
              </a:rPr>
              <a:t>Crater Detection</a:t>
            </a:r>
            <a:endParaRPr sz="4374">
              <a:solidFill>
                <a:schemeClr val="dk1"/>
              </a:solidFill>
              <a:latin typeface="Calibri"/>
              <a:ea typeface="Calibri"/>
              <a:cs typeface="Calibri"/>
              <a:sym typeface="Calibri"/>
            </a:endParaRPr>
          </a:p>
        </p:txBody>
      </p:sp>
      <p:sp>
        <p:nvSpPr>
          <p:cNvPr id="46" name="Google Shape;46;p5"/>
          <p:cNvSpPr/>
          <p:nvPr/>
        </p:nvSpPr>
        <p:spPr>
          <a:xfrm>
            <a:off x="2037993" y="2497455"/>
            <a:ext cx="499943" cy="499943"/>
          </a:xfrm>
          <a:prstGeom prst="roundRect">
            <a:avLst>
              <a:gd fmla="val 26667"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2215515" y="2539127"/>
            <a:ext cx="144780"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EBCCBB"/>
              </a:buClr>
              <a:buSzPts val="2624"/>
              <a:buFont typeface="Gelasio"/>
              <a:buNone/>
            </a:pPr>
            <a:r>
              <a:rPr lang="en-US" sz="2624">
                <a:solidFill>
                  <a:srgbClr val="EBCCBB"/>
                </a:solidFill>
                <a:latin typeface="Gelasio"/>
                <a:ea typeface="Gelasio"/>
                <a:cs typeface="Gelasio"/>
                <a:sym typeface="Gelasio"/>
              </a:rPr>
              <a:t>1</a:t>
            </a:r>
            <a:endParaRPr sz="2624">
              <a:solidFill>
                <a:schemeClr val="dk1"/>
              </a:solidFill>
              <a:latin typeface="Calibri"/>
              <a:ea typeface="Calibri"/>
              <a:cs typeface="Calibri"/>
              <a:sym typeface="Calibri"/>
            </a:endParaRPr>
          </a:p>
        </p:txBody>
      </p:sp>
      <p:sp>
        <p:nvSpPr>
          <p:cNvPr id="48" name="Google Shape;48;p5"/>
          <p:cNvSpPr/>
          <p:nvPr/>
        </p:nvSpPr>
        <p:spPr>
          <a:xfrm>
            <a:off x="2760107" y="2573774"/>
            <a:ext cx="264795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2187"/>
              <a:buFont typeface="Gelasio"/>
              <a:buNone/>
            </a:pPr>
            <a:r>
              <a:rPr lang="en-US" sz="2187">
                <a:solidFill>
                  <a:srgbClr val="EBCCBB"/>
                </a:solidFill>
                <a:latin typeface="Gelasio"/>
                <a:ea typeface="Gelasio"/>
                <a:cs typeface="Gelasio"/>
                <a:sym typeface="Gelasio"/>
              </a:rPr>
              <a:t>Identifying Lunar Hazards</a:t>
            </a:r>
            <a:endParaRPr sz="2187">
              <a:solidFill>
                <a:schemeClr val="dk1"/>
              </a:solidFill>
              <a:latin typeface="Calibri"/>
              <a:ea typeface="Calibri"/>
              <a:cs typeface="Calibri"/>
              <a:sym typeface="Calibri"/>
            </a:endParaRPr>
          </a:p>
        </p:txBody>
      </p:sp>
      <p:sp>
        <p:nvSpPr>
          <p:cNvPr id="49" name="Google Shape;49;p5"/>
          <p:cNvSpPr/>
          <p:nvPr/>
        </p:nvSpPr>
        <p:spPr>
          <a:xfrm>
            <a:off x="2760107" y="3490317"/>
            <a:ext cx="2647950" cy="355401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C9C2C0"/>
              </a:buClr>
              <a:buSzPts val="1750"/>
              <a:buFont typeface="Gelasio"/>
              <a:buNone/>
            </a:pPr>
            <a:r>
              <a:rPr lang="en-US" sz="1750">
                <a:solidFill>
                  <a:srgbClr val="C9C2C0"/>
                </a:solidFill>
                <a:latin typeface="Gelasio"/>
                <a:ea typeface="Gelasio"/>
                <a:cs typeface="Gelasio"/>
                <a:sym typeface="Gelasio"/>
              </a:rPr>
              <a:t>Crater detection is essential for terrain relative navigation and hazard avoidance during lunar landings. We employ sophisticated computer vision models to identify and analyze craters in high-resolution lunar images.</a:t>
            </a:r>
            <a:endParaRPr sz="1750">
              <a:solidFill>
                <a:schemeClr val="dk1"/>
              </a:solidFill>
              <a:latin typeface="Calibri"/>
              <a:ea typeface="Calibri"/>
              <a:cs typeface="Calibri"/>
              <a:sym typeface="Calibri"/>
            </a:endParaRPr>
          </a:p>
        </p:txBody>
      </p:sp>
      <p:sp>
        <p:nvSpPr>
          <p:cNvPr id="50" name="Google Shape;50;p5"/>
          <p:cNvSpPr/>
          <p:nvPr/>
        </p:nvSpPr>
        <p:spPr>
          <a:xfrm>
            <a:off x="5630228" y="2497455"/>
            <a:ext cx="499943" cy="499943"/>
          </a:xfrm>
          <a:prstGeom prst="roundRect">
            <a:avLst>
              <a:gd fmla="val 26667"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5784890" y="2539127"/>
            <a:ext cx="190500"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EBCCBB"/>
              </a:buClr>
              <a:buSzPts val="2624"/>
              <a:buFont typeface="Gelasio"/>
              <a:buNone/>
            </a:pPr>
            <a:r>
              <a:rPr lang="en-US" sz="2624">
                <a:solidFill>
                  <a:srgbClr val="EBCCBB"/>
                </a:solidFill>
                <a:latin typeface="Gelasio"/>
                <a:ea typeface="Gelasio"/>
                <a:cs typeface="Gelasio"/>
                <a:sym typeface="Gelasio"/>
              </a:rPr>
              <a:t>2</a:t>
            </a:r>
            <a:endParaRPr sz="2624">
              <a:solidFill>
                <a:schemeClr val="dk1"/>
              </a:solidFill>
              <a:latin typeface="Calibri"/>
              <a:ea typeface="Calibri"/>
              <a:cs typeface="Calibri"/>
              <a:sym typeface="Calibri"/>
            </a:endParaRPr>
          </a:p>
        </p:txBody>
      </p:sp>
      <p:sp>
        <p:nvSpPr>
          <p:cNvPr id="52" name="Google Shape;52;p5"/>
          <p:cNvSpPr/>
          <p:nvPr/>
        </p:nvSpPr>
        <p:spPr>
          <a:xfrm>
            <a:off x="6352342" y="2573774"/>
            <a:ext cx="264795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2187"/>
              <a:buFont typeface="Gelasio"/>
              <a:buNone/>
            </a:pPr>
            <a:r>
              <a:rPr lang="en-US" sz="2187">
                <a:solidFill>
                  <a:srgbClr val="EBCCBB"/>
                </a:solidFill>
                <a:latin typeface="Gelasio"/>
                <a:ea typeface="Gelasio"/>
                <a:cs typeface="Gelasio"/>
                <a:sym typeface="Gelasio"/>
              </a:rPr>
              <a:t>Elliptical Object Retrieval</a:t>
            </a:r>
            <a:endParaRPr sz="2187">
              <a:solidFill>
                <a:schemeClr val="dk1"/>
              </a:solidFill>
              <a:latin typeface="Calibri"/>
              <a:ea typeface="Calibri"/>
              <a:cs typeface="Calibri"/>
              <a:sym typeface="Calibri"/>
            </a:endParaRPr>
          </a:p>
        </p:txBody>
      </p:sp>
      <p:sp>
        <p:nvSpPr>
          <p:cNvPr id="53" name="Google Shape;53;p5"/>
          <p:cNvSpPr/>
          <p:nvPr/>
        </p:nvSpPr>
        <p:spPr>
          <a:xfrm>
            <a:off x="6352342" y="3490317"/>
            <a:ext cx="2647950" cy="355401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C9C2C0"/>
              </a:buClr>
              <a:buSzPts val="1750"/>
              <a:buFont typeface="Gelasio"/>
              <a:buNone/>
            </a:pPr>
            <a:r>
              <a:rPr lang="en-US" sz="1750">
                <a:solidFill>
                  <a:srgbClr val="C9C2C0"/>
                </a:solidFill>
                <a:latin typeface="Gelasio"/>
                <a:ea typeface="Gelasio"/>
                <a:cs typeface="Gelasio"/>
                <a:sym typeface="Gelasio"/>
              </a:rPr>
              <a:t>Our crater detection model utilizes the Ellipse R-CNN, a powerful model that combines Mask R-CNN for elliptical object retrieval and U-Net Semantic Segmentation for learning occlusion patterns within crater images.</a:t>
            </a:r>
            <a:endParaRPr sz="1750">
              <a:solidFill>
                <a:schemeClr val="dk1"/>
              </a:solidFill>
              <a:latin typeface="Calibri"/>
              <a:ea typeface="Calibri"/>
              <a:cs typeface="Calibri"/>
              <a:sym typeface="Calibri"/>
            </a:endParaRPr>
          </a:p>
        </p:txBody>
      </p:sp>
      <p:sp>
        <p:nvSpPr>
          <p:cNvPr id="54" name="Google Shape;54;p5"/>
          <p:cNvSpPr/>
          <p:nvPr/>
        </p:nvSpPr>
        <p:spPr>
          <a:xfrm>
            <a:off x="9222462" y="2497455"/>
            <a:ext cx="499943" cy="499943"/>
          </a:xfrm>
          <a:prstGeom prst="roundRect">
            <a:avLst>
              <a:gd fmla="val 26667"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9380934" y="2539127"/>
            <a:ext cx="182880"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EBCCBB"/>
              </a:buClr>
              <a:buSzPts val="2624"/>
              <a:buFont typeface="Gelasio"/>
              <a:buNone/>
            </a:pPr>
            <a:r>
              <a:rPr lang="en-US" sz="2624">
                <a:solidFill>
                  <a:srgbClr val="EBCCBB"/>
                </a:solidFill>
                <a:latin typeface="Gelasio"/>
                <a:ea typeface="Gelasio"/>
                <a:cs typeface="Gelasio"/>
                <a:sym typeface="Gelasio"/>
              </a:rPr>
              <a:t>3</a:t>
            </a:r>
            <a:endParaRPr sz="2624">
              <a:solidFill>
                <a:schemeClr val="dk1"/>
              </a:solidFill>
              <a:latin typeface="Calibri"/>
              <a:ea typeface="Calibri"/>
              <a:cs typeface="Calibri"/>
              <a:sym typeface="Calibri"/>
            </a:endParaRPr>
          </a:p>
        </p:txBody>
      </p:sp>
      <p:sp>
        <p:nvSpPr>
          <p:cNvPr id="56" name="Google Shape;56;p5"/>
          <p:cNvSpPr/>
          <p:nvPr/>
        </p:nvSpPr>
        <p:spPr>
          <a:xfrm>
            <a:off x="9944551" y="2303024"/>
            <a:ext cx="2648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2187"/>
              <a:buFont typeface="Gelasio"/>
              <a:buNone/>
            </a:pPr>
            <a:r>
              <a:rPr lang="en-US" sz="2187">
                <a:solidFill>
                  <a:srgbClr val="EBCCBB"/>
                </a:solidFill>
                <a:latin typeface="Gelasio"/>
                <a:ea typeface="Gelasio"/>
                <a:cs typeface="Gelasio"/>
                <a:sym typeface="Gelasio"/>
              </a:rPr>
              <a:t>Enhancing Accuracy with OpenCV</a:t>
            </a:r>
            <a:endParaRPr sz="2187">
              <a:solidFill>
                <a:schemeClr val="dk1"/>
              </a:solidFill>
              <a:latin typeface="Calibri"/>
              <a:ea typeface="Calibri"/>
              <a:cs typeface="Calibri"/>
              <a:sym typeface="Calibri"/>
            </a:endParaRPr>
          </a:p>
        </p:txBody>
      </p:sp>
      <p:sp>
        <p:nvSpPr>
          <p:cNvPr id="57" name="Google Shape;57;p5"/>
          <p:cNvSpPr/>
          <p:nvPr/>
        </p:nvSpPr>
        <p:spPr>
          <a:xfrm>
            <a:off x="9944576" y="3490317"/>
            <a:ext cx="2647950" cy="3198614"/>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C9C2C0"/>
              </a:buClr>
              <a:buSzPts val="1750"/>
              <a:buFont typeface="Gelasio"/>
              <a:buNone/>
            </a:pPr>
            <a:r>
              <a:rPr lang="en-US" sz="1750">
                <a:solidFill>
                  <a:srgbClr val="C9C2C0"/>
                </a:solidFill>
                <a:latin typeface="Gelasio"/>
                <a:ea typeface="Gelasio"/>
                <a:cs typeface="Gelasio"/>
                <a:sym typeface="Gelasio"/>
              </a:rPr>
              <a:t>To ensure accurate crater identification, we leverage pre-trained computer vision models from OpenCV. These models assist us in precisely detecting and analyzing craters on the lunar surface.</a:t>
            </a:r>
            <a:endParaRPr sz="175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2"/>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404" name="Google Shape;404;p32"/>
          <p:cNvSpPr/>
          <p:nvPr/>
        </p:nvSpPr>
        <p:spPr>
          <a:xfrm>
            <a:off x="144450" y="377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FCE5CD"/>
                </a:solidFill>
                <a:latin typeface="Calibri"/>
                <a:ea typeface="Calibri"/>
                <a:cs typeface="Calibri"/>
                <a:sym typeface="Calibri"/>
              </a:rPr>
              <a:t>Hazard Map Detection</a:t>
            </a:r>
            <a:endParaRPr sz="4400">
              <a:solidFill>
                <a:srgbClr val="FCE5CD"/>
              </a:solidFill>
              <a:latin typeface="Calibri"/>
              <a:ea typeface="Calibri"/>
              <a:cs typeface="Calibri"/>
              <a:sym typeface="Calibri"/>
            </a:endParaRPr>
          </a:p>
        </p:txBody>
      </p:sp>
      <p:sp>
        <p:nvSpPr>
          <p:cNvPr id="405" name="Google Shape;405;p32"/>
          <p:cNvSpPr txBox="1"/>
          <p:nvPr/>
        </p:nvSpPr>
        <p:spPr>
          <a:xfrm>
            <a:off x="5265975" y="6508500"/>
            <a:ext cx="37203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6" name="Google Shape;406;p32"/>
          <p:cNvPicPr preferRelativeResize="0"/>
          <p:nvPr/>
        </p:nvPicPr>
        <p:blipFill>
          <a:blip r:embed="rId3">
            <a:alphaModFix/>
          </a:blip>
          <a:stretch>
            <a:fillRect/>
          </a:stretch>
        </p:blipFill>
        <p:spPr>
          <a:xfrm>
            <a:off x="1981163" y="2092050"/>
            <a:ext cx="3838575" cy="3810000"/>
          </a:xfrm>
          <a:prstGeom prst="rect">
            <a:avLst/>
          </a:prstGeom>
          <a:noFill/>
          <a:ln cap="flat" cmpd="sng" w="38100">
            <a:solidFill>
              <a:schemeClr val="dk2"/>
            </a:solidFill>
            <a:prstDash val="solid"/>
            <a:round/>
            <a:headEnd len="sm" w="sm" type="none"/>
            <a:tailEnd len="sm" w="sm" type="none"/>
          </a:ln>
        </p:spPr>
      </p:pic>
      <p:pic>
        <p:nvPicPr>
          <p:cNvPr id="407" name="Google Shape;407;p32"/>
          <p:cNvPicPr preferRelativeResize="0"/>
          <p:nvPr/>
        </p:nvPicPr>
        <p:blipFill rotWithShape="1">
          <a:blip r:embed="rId4">
            <a:alphaModFix/>
          </a:blip>
          <a:srcRect b="0" l="0" r="0" t="0"/>
          <a:stretch/>
        </p:blipFill>
        <p:spPr>
          <a:xfrm>
            <a:off x="8056085" y="925675"/>
            <a:ext cx="6385638" cy="6378274"/>
          </a:xfrm>
          <a:prstGeom prst="rect">
            <a:avLst/>
          </a:prstGeom>
          <a:noFill/>
          <a:ln cap="flat" cmpd="sng" w="152400">
            <a:solidFill>
              <a:schemeClr val="dk2"/>
            </a:solidFill>
            <a:prstDash val="solid"/>
            <a:round/>
            <a:headEnd len="sm" w="sm" type="none"/>
            <a:tailEnd len="sm" w="sm" type="none"/>
          </a:ln>
        </p:spPr>
      </p:pic>
      <p:sp>
        <p:nvSpPr>
          <p:cNvPr id="408" name="Google Shape;408;p32"/>
          <p:cNvSpPr txBox="1"/>
          <p:nvPr/>
        </p:nvSpPr>
        <p:spPr>
          <a:xfrm>
            <a:off x="1934750" y="6218300"/>
            <a:ext cx="38385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Hazard Map indicating craters, boulders, shadows and high inclinations</a:t>
            </a:r>
            <a:endParaRPr>
              <a:solidFill>
                <a:schemeClr val="lt1"/>
              </a:solidFill>
            </a:endParaRPr>
          </a:p>
        </p:txBody>
      </p:sp>
      <p:sp>
        <p:nvSpPr>
          <p:cNvPr id="409" name="Google Shape;409;p32"/>
          <p:cNvSpPr txBox="1"/>
          <p:nvPr/>
        </p:nvSpPr>
        <p:spPr>
          <a:xfrm>
            <a:off x="8894225" y="7662400"/>
            <a:ext cx="53589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Fig: Hazard map on SuperSampled image</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3"/>
          <p:cNvSpPr/>
          <p:nvPr/>
        </p:nvSpPr>
        <p:spPr>
          <a:xfrm>
            <a:off x="0" y="0"/>
            <a:ext cx="14630400" cy="8229600"/>
          </a:xfrm>
          <a:prstGeom prst="rect">
            <a:avLst/>
          </a:prstGeom>
          <a:solidFill>
            <a:srgbClr val="4643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yyyy</a:t>
            </a:r>
            <a:endParaRPr/>
          </a:p>
        </p:txBody>
      </p:sp>
      <p:sp>
        <p:nvSpPr>
          <p:cNvPr id="415" name="Google Shape;415;p33"/>
          <p:cNvSpPr/>
          <p:nvPr/>
        </p:nvSpPr>
        <p:spPr>
          <a:xfrm>
            <a:off x="-620925" y="848423"/>
            <a:ext cx="9396000" cy="840000"/>
          </a:xfrm>
          <a:prstGeom prst="rect">
            <a:avLst/>
          </a:prstGeom>
          <a:noFill/>
          <a:ln>
            <a:noFill/>
          </a:ln>
        </p:spPr>
        <p:txBody>
          <a:bodyPr anchorCtr="0" anchor="t" bIns="45700" lIns="91425" spcFirstLastPara="1" rIns="91425" wrap="square" tIns="45700">
            <a:noAutofit/>
          </a:bodyPr>
          <a:lstStyle/>
          <a:p>
            <a:pPr indent="0" lvl="0" marL="0" marR="0" rtl="0" algn="ctr">
              <a:lnSpc>
                <a:spcPct val="122454"/>
              </a:lnSpc>
              <a:spcBef>
                <a:spcPts val="0"/>
              </a:spcBef>
              <a:spcAft>
                <a:spcPts val="0"/>
              </a:spcAft>
              <a:buNone/>
            </a:pPr>
            <a:r>
              <a:rPr lang="en-US" sz="4400">
                <a:solidFill>
                  <a:srgbClr val="FCE5CD"/>
                </a:solidFill>
                <a:latin typeface="Calibri"/>
                <a:ea typeface="Calibri"/>
                <a:cs typeface="Calibri"/>
                <a:sym typeface="Calibri"/>
              </a:rPr>
              <a:t>Creation of Hazard Map</a:t>
            </a:r>
            <a:endParaRPr sz="4400">
              <a:solidFill>
                <a:srgbClr val="FCE5CD"/>
              </a:solidFill>
              <a:latin typeface="Calibri"/>
              <a:ea typeface="Calibri"/>
              <a:cs typeface="Calibri"/>
              <a:sym typeface="Calibri"/>
            </a:endParaRPr>
          </a:p>
        </p:txBody>
      </p:sp>
      <p:sp>
        <p:nvSpPr>
          <p:cNvPr id="416" name="Google Shape;416;p33"/>
          <p:cNvSpPr txBox="1"/>
          <p:nvPr/>
        </p:nvSpPr>
        <p:spPr>
          <a:xfrm>
            <a:off x="5265975" y="6508500"/>
            <a:ext cx="37203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7" name="Google Shape;417;p33"/>
          <p:cNvSpPr txBox="1"/>
          <p:nvPr/>
        </p:nvSpPr>
        <p:spPr>
          <a:xfrm>
            <a:off x="1193175" y="1903425"/>
            <a:ext cx="11865900" cy="51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lt1"/>
              </a:solidFill>
            </a:endParaRPr>
          </a:p>
        </p:txBody>
      </p:sp>
      <p:pic>
        <p:nvPicPr>
          <p:cNvPr id="418" name="Google Shape;418;p33"/>
          <p:cNvPicPr preferRelativeResize="0"/>
          <p:nvPr/>
        </p:nvPicPr>
        <p:blipFill>
          <a:blip r:embed="rId3">
            <a:alphaModFix/>
          </a:blip>
          <a:stretch>
            <a:fillRect/>
          </a:stretch>
        </p:blipFill>
        <p:spPr>
          <a:xfrm>
            <a:off x="8775063" y="2185975"/>
            <a:ext cx="3800475" cy="3857625"/>
          </a:xfrm>
          <a:prstGeom prst="rect">
            <a:avLst/>
          </a:prstGeom>
          <a:noFill/>
          <a:ln>
            <a:noFill/>
          </a:ln>
        </p:spPr>
      </p:pic>
      <p:sp>
        <p:nvSpPr>
          <p:cNvPr id="419" name="Google Shape;419;p33"/>
          <p:cNvSpPr txBox="1"/>
          <p:nvPr/>
        </p:nvSpPr>
        <p:spPr>
          <a:xfrm>
            <a:off x="5414975" y="6541200"/>
            <a:ext cx="3983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rPr>
              <a:t>Fig: Final Hazard Map</a:t>
            </a:r>
            <a:endParaRPr sz="1800">
              <a:solidFill>
                <a:schemeClr val="lt1"/>
              </a:solidFill>
            </a:endParaRPr>
          </a:p>
        </p:txBody>
      </p:sp>
      <p:pic>
        <p:nvPicPr>
          <p:cNvPr id="420" name="Google Shape;420;p33"/>
          <p:cNvPicPr preferRelativeResize="0"/>
          <p:nvPr/>
        </p:nvPicPr>
        <p:blipFill>
          <a:blip r:embed="rId4">
            <a:alphaModFix/>
          </a:blip>
          <a:stretch>
            <a:fillRect/>
          </a:stretch>
        </p:blipFill>
        <p:spPr>
          <a:xfrm>
            <a:off x="3017613" y="2209813"/>
            <a:ext cx="3819525" cy="381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4"/>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0" y="0"/>
            <a:ext cx="14630400" cy="8229600"/>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2038003" y="3767625"/>
            <a:ext cx="96768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4374"/>
              <a:buFont typeface="Gelasio"/>
              <a:buNone/>
            </a:pPr>
            <a:r>
              <a:rPr lang="en-US" sz="4374">
                <a:solidFill>
                  <a:srgbClr val="EBCCBB"/>
                </a:solidFill>
                <a:latin typeface="Gelasio"/>
                <a:ea typeface="Gelasio"/>
                <a:cs typeface="Gelasio"/>
                <a:sym typeface="Gelasio"/>
              </a:rPr>
              <a:t>                             Thank You</a:t>
            </a:r>
            <a:endParaRPr sz="4374">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6"/>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0" y="0"/>
            <a:ext cx="14630400" cy="8232934"/>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6"/>
          <p:cNvPicPr preferRelativeResize="0"/>
          <p:nvPr/>
        </p:nvPicPr>
        <p:blipFill rotWithShape="1">
          <a:blip r:embed="rId3">
            <a:alphaModFix/>
          </a:blip>
          <a:srcRect b="0" l="0" r="0" t="0"/>
          <a:stretch/>
        </p:blipFill>
        <p:spPr>
          <a:xfrm>
            <a:off x="0" y="0"/>
            <a:ext cx="3657600" cy="8232934"/>
          </a:xfrm>
          <a:prstGeom prst="rect">
            <a:avLst/>
          </a:prstGeom>
          <a:noFill/>
          <a:ln>
            <a:noFill/>
          </a:ln>
        </p:spPr>
      </p:pic>
      <p:sp>
        <p:nvSpPr>
          <p:cNvPr id="66" name="Google Shape;66;p6"/>
          <p:cNvSpPr/>
          <p:nvPr/>
        </p:nvSpPr>
        <p:spPr>
          <a:xfrm>
            <a:off x="4425434" y="563047"/>
            <a:ext cx="4095036" cy="639723"/>
          </a:xfrm>
          <a:prstGeom prst="rect">
            <a:avLst/>
          </a:prstGeom>
          <a:noFill/>
          <a:ln>
            <a:noFill/>
          </a:ln>
        </p:spPr>
        <p:txBody>
          <a:bodyPr anchorCtr="0" anchor="t" bIns="45700" lIns="91425" spcFirstLastPara="1" rIns="91425" wrap="square" tIns="45700">
            <a:noAutofit/>
          </a:bodyPr>
          <a:lstStyle/>
          <a:p>
            <a:pPr indent="0" lvl="0" marL="0" marR="0" rtl="0" algn="l">
              <a:lnSpc>
                <a:spcPct val="124981"/>
              </a:lnSpc>
              <a:spcBef>
                <a:spcPts val="0"/>
              </a:spcBef>
              <a:spcAft>
                <a:spcPts val="0"/>
              </a:spcAft>
              <a:buClr>
                <a:srgbClr val="EBCCBB"/>
              </a:buClr>
              <a:buSzPts val="4031"/>
              <a:buFont typeface="Gelasio"/>
              <a:buNone/>
            </a:pPr>
            <a:r>
              <a:rPr lang="en-US" sz="4031">
                <a:solidFill>
                  <a:srgbClr val="EBCCBB"/>
                </a:solidFill>
                <a:latin typeface="Gelasio"/>
                <a:ea typeface="Gelasio"/>
                <a:cs typeface="Gelasio"/>
                <a:sym typeface="Gelasio"/>
              </a:rPr>
              <a:t>Crater Matching</a:t>
            </a:r>
            <a:endParaRPr sz="4031">
              <a:solidFill>
                <a:schemeClr val="dk1"/>
              </a:solidFill>
              <a:latin typeface="Calibri"/>
              <a:ea typeface="Calibri"/>
              <a:cs typeface="Calibri"/>
              <a:sym typeface="Calibri"/>
            </a:endParaRPr>
          </a:p>
        </p:txBody>
      </p:sp>
      <p:sp>
        <p:nvSpPr>
          <p:cNvPr id="67" name="Google Shape;67;p6"/>
          <p:cNvSpPr/>
          <p:nvPr/>
        </p:nvSpPr>
        <p:spPr>
          <a:xfrm>
            <a:off x="4712137" y="1509832"/>
            <a:ext cx="40838" cy="6160056"/>
          </a:xfrm>
          <a:prstGeom prst="rect">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4962823" y="1879580"/>
            <a:ext cx="716637" cy="40838"/>
          </a:xfrm>
          <a:prstGeom prst="rect">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4502170" y="1669732"/>
            <a:ext cx="460653" cy="460653"/>
          </a:xfrm>
          <a:prstGeom prst="roundRect">
            <a:avLst>
              <a:gd fmla="val 26670"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4667667" y="1708071"/>
            <a:ext cx="129540" cy="383977"/>
          </a:xfrm>
          <a:prstGeom prst="rect">
            <a:avLst/>
          </a:prstGeom>
          <a:noFill/>
          <a:ln>
            <a:noFill/>
          </a:ln>
        </p:spPr>
        <p:txBody>
          <a:bodyPr anchorCtr="0" anchor="t" bIns="45700" lIns="91425" spcFirstLastPara="1" rIns="91425" wrap="square" tIns="45700">
            <a:noAutofit/>
          </a:bodyPr>
          <a:lstStyle/>
          <a:p>
            <a:pPr indent="0" lvl="0" marL="0" marR="0" rtl="0" algn="ctr">
              <a:lnSpc>
                <a:spcPct val="125020"/>
              </a:lnSpc>
              <a:spcBef>
                <a:spcPts val="0"/>
              </a:spcBef>
              <a:spcAft>
                <a:spcPts val="0"/>
              </a:spcAft>
              <a:buClr>
                <a:srgbClr val="EBCCBB"/>
              </a:buClr>
              <a:buSzPts val="2418"/>
              <a:buFont typeface="Gelasio"/>
              <a:buNone/>
            </a:pPr>
            <a:r>
              <a:rPr lang="en-US" sz="2418">
                <a:solidFill>
                  <a:srgbClr val="EBCCBB"/>
                </a:solidFill>
                <a:latin typeface="Gelasio"/>
                <a:ea typeface="Gelasio"/>
                <a:cs typeface="Gelasio"/>
                <a:sym typeface="Gelasio"/>
              </a:rPr>
              <a:t>1</a:t>
            </a:r>
            <a:endParaRPr sz="2418">
              <a:solidFill>
                <a:schemeClr val="dk1"/>
              </a:solidFill>
              <a:latin typeface="Calibri"/>
              <a:ea typeface="Calibri"/>
              <a:cs typeface="Calibri"/>
              <a:sym typeface="Calibri"/>
            </a:endParaRPr>
          </a:p>
        </p:txBody>
      </p:sp>
      <p:sp>
        <p:nvSpPr>
          <p:cNvPr id="71" name="Google Shape;71;p6"/>
          <p:cNvSpPr/>
          <p:nvPr/>
        </p:nvSpPr>
        <p:spPr>
          <a:xfrm>
            <a:off x="5858589" y="1714500"/>
            <a:ext cx="3078480" cy="319921"/>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EBCCBB"/>
              </a:buClr>
              <a:buSzPts val="2015"/>
              <a:buFont typeface="Gelasio"/>
              <a:buNone/>
            </a:pPr>
            <a:r>
              <a:rPr lang="en-US" sz="2015">
                <a:solidFill>
                  <a:srgbClr val="EBCCBB"/>
                </a:solidFill>
                <a:latin typeface="Gelasio"/>
                <a:ea typeface="Gelasio"/>
                <a:cs typeface="Gelasio"/>
                <a:sym typeface="Gelasio"/>
              </a:rPr>
              <a:t>Identifying Crater Patterns</a:t>
            </a:r>
            <a:endParaRPr sz="2015">
              <a:solidFill>
                <a:schemeClr val="dk1"/>
              </a:solidFill>
              <a:latin typeface="Calibri"/>
              <a:ea typeface="Calibri"/>
              <a:cs typeface="Calibri"/>
              <a:sym typeface="Calibri"/>
            </a:endParaRPr>
          </a:p>
        </p:txBody>
      </p:sp>
      <p:sp>
        <p:nvSpPr>
          <p:cNvPr id="72" name="Google Shape;72;p6"/>
          <p:cNvSpPr/>
          <p:nvPr/>
        </p:nvSpPr>
        <p:spPr>
          <a:xfrm>
            <a:off x="5807489" y="2546152"/>
            <a:ext cx="8004000" cy="983100"/>
          </a:xfrm>
          <a:prstGeom prst="rect">
            <a:avLst/>
          </a:prstGeom>
          <a:noFill/>
          <a:ln>
            <a:noFill/>
          </a:ln>
        </p:spPr>
        <p:txBody>
          <a:bodyPr anchorCtr="0" anchor="t" bIns="45700" lIns="91425" spcFirstLastPara="1" rIns="91425" wrap="square" tIns="45700">
            <a:noAutofit/>
          </a:bodyPr>
          <a:lstStyle/>
          <a:p>
            <a:pPr indent="0" lvl="0" marL="0" marR="0" rtl="0" algn="l">
              <a:lnSpc>
                <a:spcPct val="160049"/>
              </a:lnSpc>
              <a:spcBef>
                <a:spcPts val="0"/>
              </a:spcBef>
              <a:spcAft>
                <a:spcPts val="0"/>
              </a:spcAft>
              <a:buClr>
                <a:srgbClr val="C9C2C0"/>
              </a:buClr>
              <a:buSzPts val="1612"/>
              <a:buFont typeface="Gelasio"/>
              <a:buNone/>
            </a:pPr>
            <a:r>
              <a:rPr lang="en-US" sz="1612">
                <a:solidFill>
                  <a:srgbClr val="C9C2C0"/>
                </a:solidFill>
                <a:latin typeface="Gelasio"/>
                <a:ea typeface="Gelasio"/>
                <a:cs typeface="Gelasio"/>
                <a:sym typeface="Gelasio"/>
              </a:rPr>
              <a:t>Once craters are detected, we focus on identifying patterns within these unique lunar features. This aids in faster and more accurate recognition of craters, enhancing the navigation process and improving hazard assessment.</a:t>
            </a:r>
            <a:endParaRPr sz="1612">
              <a:solidFill>
                <a:schemeClr val="dk1"/>
              </a:solidFill>
              <a:latin typeface="Calibri"/>
              <a:ea typeface="Calibri"/>
              <a:cs typeface="Calibri"/>
              <a:sym typeface="Calibri"/>
            </a:endParaRPr>
          </a:p>
        </p:txBody>
      </p:sp>
      <p:sp>
        <p:nvSpPr>
          <p:cNvPr id="73" name="Google Shape;73;p6"/>
          <p:cNvSpPr/>
          <p:nvPr/>
        </p:nvSpPr>
        <p:spPr>
          <a:xfrm>
            <a:off x="4962823" y="4001155"/>
            <a:ext cx="716637" cy="40838"/>
          </a:xfrm>
          <a:prstGeom prst="rect">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4502170" y="3791307"/>
            <a:ext cx="460653" cy="460653"/>
          </a:xfrm>
          <a:prstGeom prst="roundRect">
            <a:avLst>
              <a:gd fmla="val 26670"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4648617" y="3829645"/>
            <a:ext cx="167640" cy="383977"/>
          </a:xfrm>
          <a:prstGeom prst="rect">
            <a:avLst/>
          </a:prstGeom>
          <a:noFill/>
          <a:ln>
            <a:noFill/>
          </a:ln>
        </p:spPr>
        <p:txBody>
          <a:bodyPr anchorCtr="0" anchor="t" bIns="45700" lIns="91425" spcFirstLastPara="1" rIns="91425" wrap="square" tIns="45700">
            <a:noAutofit/>
          </a:bodyPr>
          <a:lstStyle/>
          <a:p>
            <a:pPr indent="0" lvl="0" marL="0" marR="0" rtl="0" algn="ctr">
              <a:lnSpc>
                <a:spcPct val="125020"/>
              </a:lnSpc>
              <a:spcBef>
                <a:spcPts val="0"/>
              </a:spcBef>
              <a:spcAft>
                <a:spcPts val="0"/>
              </a:spcAft>
              <a:buClr>
                <a:srgbClr val="EBCCBB"/>
              </a:buClr>
              <a:buSzPts val="2418"/>
              <a:buFont typeface="Gelasio"/>
              <a:buNone/>
            </a:pPr>
            <a:r>
              <a:rPr lang="en-US" sz="2418">
                <a:solidFill>
                  <a:srgbClr val="EBCCBB"/>
                </a:solidFill>
                <a:latin typeface="Gelasio"/>
                <a:ea typeface="Gelasio"/>
                <a:cs typeface="Gelasio"/>
                <a:sym typeface="Gelasio"/>
              </a:rPr>
              <a:t>2</a:t>
            </a:r>
            <a:endParaRPr sz="2418">
              <a:solidFill>
                <a:schemeClr val="dk1"/>
              </a:solidFill>
              <a:latin typeface="Calibri"/>
              <a:ea typeface="Calibri"/>
              <a:cs typeface="Calibri"/>
              <a:sym typeface="Calibri"/>
            </a:endParaRPr>
          </a:p>
        </p:txBody>
      </p:sp>
      <p:sp>
        <p:nvSpPr>
          <p:cNvPr id="76" name="Google Shape;76;p6"/>
          <p:cNvSpPr/>
          <p:nvPr/>
        </p:nvSpPr>
        <p:spPr>
          <a:xfrm>
            <a:off x="5826014" y="3785000"/>
            <a:ext cx="3474600" cy="319800"/>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EBCCBB"/>
              </a:buClr>
              <a:buSzPts val="2015"/>
              <a:buFont typeface="Gelasio"/>
              <a:buNone/>
            </a:pPr>
            <a:r>
              <a:rPr lang="en-US" sz="2015">
                <a:solidFill>
                  <a:srgbClr val="EBCCBB"/>
                </a:solidFill>
                <a:latin typeface="Gelasio"/>
                <a:ea typeface="Gelasio"/>
                <a:cs typeface="Gelasio"/>
                <a:sym typeface="Gelasio"/>
              </a:rPr>
              <a:t>Advanced Pattern Recognition</a:t>
            </a:r>
            <a:endParaRPr sz="2015">
              <a:solidFill>
                <a:schemeClr val="dk1"/>
              </a:solidFill>
              <a:latin typeface="Calibri"/>
              <a:ea typeface="Calibri"/>
              <a:cs typeface="Calibri"/>
              <a:sym typeface="Calibri"/>
            </a:endParaRPr>
          </a:p>
        </p:txBody>
      </p:sp>
      <p:sp>
        <p:nvSpPr>
          <p:cNvPr id="77" name="Google Shape;77;p6"/>
          <p:cNvSpPr/>
          <p:nvPr/>
        </p:nvSpPr>
        <p:spPr>
          <a:xfrm>
            <a:off x="5807489" y="4642514"/>
            <a:ext cx="8004000" cy="983100"/>
          </a:xfrm>
          <a:prstGeom prst="rect">
            <a:avLst/>
          </a:prstGeom>
          <a:noFill/>
          <a:ln>
            <a:noFill/>
          </a:ln>
        </p:spPr>
        <p:txBody>
          <a:bodyPr anchorCtr="0" anchor="t" bIns="45700" lIns="91425" spcFirstLastPara="1" rIns="91425" wrap="square" tIns="45700">
            <a:noAutofit/>
          </a:bodyPr>
          <a:lstStyle/>
          <a:p>
            <a:pPr indent="0" lvl="0" marL="0" marR="0" rtl="0" algn="l">
              <a:lnSpc>
                <a:spcPct val="160049"/>
              </a:lnSpc>
              <a:spcBef>
                <a:spcPts val="0"/>
              </a:spcBef>
              <a:spcAft>
                <a:spcPts val="0"/>
              </a:spcAft>
              <a:buClr>
                <a:srgbClr val="C9C2C0"/>
              </a:buClr>
              <a:buSzPts val="1612"/>
              <a:buFont typeface="Gelasio"/>
              <a:buNone/>
            </a:pPr>
            <a:r>
              <a:rPr lang="en-US" sz="1612">
                <a:solidFill>
                  <a:srgbClr val="C9C2C0"/>
                </a:solidFill>
                <a:latin typeface="Gelasio"/>
                <a:ea typeface="Gelasio"/>
                <a:cs typeface="Gelasio"/>
                <a:sym typeface="Gelasio"/>
              </a:rPr>
              <a:t>We employ advanced pattern recognition algorithms that analyze the shape, size, and distribution of craters on the moon's surface. This enables us to identify and match craters with precision.</a:t>
            </a:r>
            <a:endParaRPr sz="1612">
              <a:solidFill>
                <a:schemeClr val="dk1"/>
              </a:solidFill>
              <a:latin typeface="Calibri"/>
              <a:ea typeface="Calibri"/>
              <a:cs typeface="Calibri"/>
              <a:sym typeface="Calibri"/>
            </a:endParaRPr>
          </a:p>
        </p:txBody>
      </p:sp>
      <p:sp>
        <p:nvSpPr>
          <p:cNvPr id="78" name="Google Shape;78;p6"/>
          <p:cNvSpPr/>
          <p:nvPr/>
        </p:nvSpPr>
        <p:spPr>
          <a:xfrm>
            <a:off x="4962823" y="6122730"/>
            <a:ext cx="716637" cy="40838"/>
          </a:xfrm>
          <a:prstGeom prst="rect">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4502170" y="5912882"/>
            <a:ext cx="460653" cy="460653"/>
          </a:xfrm>
          <a:prstGeom prst="roundRect">
            <a:avLst>
              <a:gd fmla="val 26670"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4648617" y="5951220"/>
            <a:ext cx="167640" cy="383977"/>
          </a:xfrm>
          <a:prstGeom prst="rect">
            <a:avLst/>
          </a:prstGeom>
          <a:noFill/>
          <a:ln>
            <a:noFill/>
          </a:ln>
        </p:spPr>
        <p:txBody>
          <a:bodyPr anchorCtr="0" anchor="t" bIns="45700" lIns="91425" spcFirstLastPara="1" rIns="91425" wrap="square" tIns="45700">
            <a:noAutofit/>
          </a:bodyPr>
          <a:lstStyle/>
          <a:p>
            <a:pPr indent="0" lvl="0" marL="0" marR="0" rtl="0" algn="ctr">
              <a:lnSpc>
                <a:spcPct val="125020"/>
              </a:lnSpc>
              <a:spcBef>
                <a:spcPts val="0"/>
              </a:spcBef>
              <a:spcAft>
                <a:spcPts val="0"/>
              </a:spcAft>
              <a:buClr>
                <a:srgbClr val="EBCCBB"/>
              </a:buClr>
              <a:buSzPts val="2418"/>
              <a:buFont typeface="Gelasio"/>
              <a:buNone/>
            </a:pPr>
            <a:r>
              <a:rPr lang="en-US" sz="2418">
                <a:solidFill>
                  <a:srgbClr val="EBCCBB"/>
                </a:solidFill>
                <a:latin typeface="Gelasio"/>
                <a:ea typeface="Gelasio"/>
                <a:cs typeface="Gelasio"/>
                <a:sym typeface="Gelasio"/>
              </a:rPr>
              <a:t>3</a:t>
            </a:r>
            <a:endParaRPr sz="2418">
              <a:solidFill>
                <a:schemeClr val="dk1"/>
              </a:solidFill>
              <a:latin typeface="Calibri"/>
              <a:ea typeface="Calibri"/>
              <a:cs typeface="Calibri"/>
              <a:sym typeface="Calibri"/>
            </a:endParaRPr>
          </a:p>
        </p:txBody>
      </p:sp>
      <p:sp>
        <p:nvSpPr>
          <p:cNvPr id="81" name="Google Shape;81;p6"/>
          <p:cNvSpPr/>
          <p:nvPr/>
        </p:nvSpPr>
        <p:spPr>
          <a:xfrm>
            <a:off x="5858589" y="5957649"/>
            <a:ext cx="3695700" cy="319921"/>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EBCCBB"/>
              </a:buClr>
              <a:buSzPts val="2015"/>
              <a:buFont typeface="Gelasio"/>
              <a:buNone/>
            </a:pPr>
            <a:r>
              <a:rPr lang="en-US" sz="2015">
                <a:solidFill>
                  <a:srgbClr val="EBCCBB"/>
                </a:solidFill>
                <a:latin typeface="Gelasio"/>
                <a:ea typeface="Gelasio"/>
                <a:cs typeface="Gelasio"/>
                <a:sym typeface="Gelasio"/>
              </a:rPr>
              <a:t>Improving Navigation Efficiency</a:t>
            </a:r>
            <a:endParaRPr sz="2015">
              <a:solidFill>
                <a:schemeClr val="dk1"/>
              </a:solidFill>
              <a:latin typeface="Calibri"/>
              <a:ea typeface="Calibri"/>
              <a:cs typeface="Calibri"/>
              <a:sym typeface="Calibri"/>
            </a:endParaRPr>
          </a:p>
        </p:txBody>
      </p:sp>
      <p:sp>
        <p:nvSpPr>
          <p:cNvPr id="82" name="Google Shape;82;p6"/>
          <p:cNvSpPr/>
          <p:nvPr/>
        </p:nvSpPr>
        <p:spPr>
          <a:xfrm>
            <a:off x="5807489" y="6738889"/>
            <a:ext cx="8004000" cy="983100"/>
          </a:xfrm>
          <a:prstGeom prst="rect">
            <a:avLst/>
          </a:prstGeom>
          <a:noFill/>
          <a:ln>
            <a:noFill/>
          </a:ln>
        </p:spPr>
        <p:txBody>
          <a:bodyPr anchorCtr="0" anchor="t" bIns="45700" lIns="91425" spcFirstLastPara="1" rIns="91425" wrap="square" tIns="45700">
            <a:noAutofit/>
          </a:bodyPr>
          <a:lstStyle/>
          <a:p>
            <a:pPr indent="0" lvl="0" marL="0" marR="0" rtl="0" algn="l">
              <a:lnSpc>
                <a:spcPct val="160049"/>
              </a:lnSpc>
              <a:spcBef>
                <a:spcPts val="0"/>
              </a:spcBef>
              <a:spcAft>
                <a:spcPts val="0"/>
              </a:spcAft>
              <a:buClr>
                <a:srgbClr val="C9C2C0"/>
              </a:buClr>
              <a:buSzPts val="1612"/>
              <a:buFont typeface="Gelasio"/>
              <a:buNone/>
            </a:pPr>
            <a:r>
              <a:rPr lang="en-US" sz="1612">
                <a:solidFill>
                  <a:srgbClr val="C9C2C0"/>
                </a:solidFill>
                <a:latin typeface="Gelasio"/>
                <a:ea typeface="Gelasio"/>
                <a:cs typeface="Gelasio"/>
                <a:sym typeface="Gelasio"/>
              </a:rPr>
              <a:t>By identifying and matching crater patterns, we can optimize the navigation process. This allows for more efficient and safer lunar landings, reducing the risks associated with unfamiliar lunar terrains.</a:t>
            </a:r>
            <a:endParaRPr sz="1612">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7"/>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0" y="19675"/>
            <a:ext cx="14630400" cy="8229900"/>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2166699" y="596027"/>
            <a:ext cx="8237220" cy="677466"/>
          </a:xfrm>
          <a:prstGeom prst="rect">
            <a:avLst/>
          </a:prstGeom>
          <a:noFill/>
          <a:ln>
            <a:noFill/>
          </a:ln>
        </p:spPr>
        <p:txBody>
          <a:bodyPr anchorCtr="0" anchor="t" bIns="45700" lIns="91425" spcFirstLastPara="1" rIns="91425" wrap="square" tIns="45700">
            <a:noAutofit/>
          </a:bodyPr>
          <a:lstStyle/>
          <a:p>
            <a:pPr indent="0" lvl="0" marL="0" marR="0" rtl="0" algn="l">
              <a:lnSpc>
                <a:spcPct val="125005"/>
              </a:lnSpc>
              <a:spcBef>
                <a:spcPts val="0"/>
              </a:spcBef>
              <a:spcAft>
                <a:spcPts val="0"/>
              </a:spcAft>
              <a:buClr>
                <a:srgbClr val="EBCCBB"/>
              </a:buClr>
              <a:buSzPts val="4267"/>
              <a:buFont typeface="Gelasio"/>
              <a:buNone/>
            </a:pPr>
            <a:r>
              <a:rPr lang="en-US" sz="4267">
                <a:solidFill>
                  <a:srgbClr val="EBCCBB"/>
                </a:solidFill>
                <a:latin typeface="Gelasio"/>
                <a:ea typeface="Gelasio"/>
                <a:cs typeface="Gelasio"/>
                <a:sym typeface="Gelasio"/>
              </a:rPr>
              <a:t>Visual Terrain Relative Navigation</a:t>
            </a:r>
            <a:endParaRPr sz="4267">
              <a:solidFill>
                <a:schemeClr val="dk1"/>
              </a:solidFill>
              <a:latin typeface="Calibri"/>
              <a:ea typeface="Calibri"/>
              <a:cs typeface="Calibri"/>
              <a:sym typeface="Calibri"/>
            </a:endParaRPr>
          </a:p>
        </p:txBody>
      </p:sp>
      <p:pic>
        <p:nvPicPr>
          <p:cNvPr descr="preencoded.png" id="91" name="Google Shape;91;p7"/>
          <p:cNvPicPr preferRelativeResize="0"/>
          <p:nvPr/>
        </p:nvPicPr>
        <p:blipFill rotWithShape="1">
          <a:blip r:embed="rId3">
            <a:alphaModFix/>
          </a:blip>
          <a:srcRect b="0" l="0" r="0" t="0"/>
          <a:stretch/>
        </p:blipFill>
        <p:spPr>
          <a:xfrm>
            <a:off x="2166699" y="1706999"/>
            <a:ext cx="3215521" cy="1987272"/>
          </a:xfrm>
          <a:prstGeom prst="rect">
            <a:avLst/>
          </a:prstGeom>
          <a:noFill/>
          <a:ln>
            <a:noFill/>
          </a:ln>
        </p:spPr>
      </p:pic>
      <p:sp>
        <p:nvSpPr>
          <p:cNvPr id="92" name="Google Shape;92;p7"/>
          <p:cNvSpPr/>
          <p:nvPr/>
        </p:nvSpPr>
        <p:spPr>
          <a:xfrm>
            <a:off x="2166699" y="3965138"/>
            <a:ext cx="3215521" cy="677466"/>
          </a:xfrm>
          <a:prstGeom prst="rect">
            <a:avLst/>
          </a:prstGeom>
          <a:noFill/>
          <a:ln>
            <a:noFill/>
          </a:ln>
        </p:spPr>
        <p:txBody>
          <a:bodyPr anchorCtr="0" anchor="t" bIns="45700" lIns="91425" spcFirstLastPara="1" rIns="91425" wrap="square" tIns="45700">
            <a:noAutofit/>
          </a:bodyPr>
          <a:lstStyle/>
          <a:p>
            <a:pPr indent="0" lvl="0" marL="0" marR="0" rtl="0" algn="l">
              <a:lnSpc>
                <a:spcPct val="124976"/>
              </a:lnSpc>
              <a:spcBef>
                <a:spcPts val="0"/>
              </a:spcBef>
              <a:spcAft>
                <a:spcPts val="0"/>
              </a:spcAft>
              <a:buClr>
                <a:srgbClr val="EBCCBB"/>
              </a:buClr>
              <a:buSzPts val="2134"/>
              <a:buFont typeface="Gelasio"/>
              <a:buNone/>
            </a:pPr>
            <a:r>
              <a:rPr lang="en-US" sz="2134">
                <a:solidFill>
                  <a:srgbClr val="EBCCBB"/>
                </a:solidFill>
                <a:latin typeface="Gelasio"/>
                <a:ea typeface="Gelasio"/>
                <a:cs typeface="Gelasio"/>
                <a:sym typeface="Gelasio"/>
              </a:rPr>
              <a:t>Identifying Lunar Surface Features</a:t>
            </a:r>
            <a:endParaRPr sz="2134">
              <a:solidFill>
                <a:schemeClr val="dk1"/>
              </a:solidFill>
              <a:latin typeface="Calibri"/>
              <a:ea typeface="Calibri"/>
              <a:cs typeface="Calibri"/>
              <a:sym typeface="Calibri"/>
            </a:endParaRPr>
          </a:p>
        </p:txBody>
      </p:sp>
      <p:sp>
        <p:nvSpPr>
          <p:cNvPr id="93" name="Google Shape;93;p7"/>
          <p:cNvSpPr/>
          <p:nvPr/>
        </p:nvSpPr>
        <p:spPr>
          <a:xfrm>
            <a:off x="2166699" y="4859298"/>
            <a:ext cx="3215521" cy="2080974"/>
          </a:xfrm>
          <a:prstGeom prst="rect">
            <a:avLst/>
          </a:prstGeom>
          <a:noFill/>
          <a:ln>
            <a:noFill/>
          </a:ln>
        </p:spPr>
        <p:txBody>
          <a:bodyPr anchorCtr="0" anchor="t" bIns="45700" lIns="91425" spcFirstLastPara="1" rIns="91425" wrap="square" tIns="45700">
            <a:noAutofit/>
          </a:bodyPr>
          <a:lstStyle/>
          <a:p>
            <a:pPr indent="0" lvl="0" marL="0" marR="0" rtl="0" algn="l">
              <a:lnSpc>
                <a:spcPct val="159988"/>
              </a:lnSpc>
              <a:spcBef>
                <a:spcPts val="0"/>
              </a:spcBef>
              <a:spcAft>
                <a:spcPts val="0"/>
              </a:spcAft>
              <a:buClr>
                <a:srgbClr val="C9C2C0"/>
              </a:buClr>
              <a:buSzPts val="1707"/>
              <a:buFont typeface="Gelasio"/>
              <a:buNone/>
            </a:pPr>
            <a:r>
              <a:rPr lang="en-US" sz="1707">
                <a:solidFill>
                  <a:srgbClr val="C9C2C0"/>
                </a:solidFill>
                <a:latin typeface="Gelasio"/>
                <a:ea typeface="Gelasio"/>
                <a:cs typeface="Gelasio"/>
                <a:sym typeface="Gelasio"/>
              </a:rPr>
              <a:t>In addition to crater detection, we identify other critical lunar surface features such as boulders, rifts, and slopes. This information helps with route planning and obstacle avoidance.</a:t>
            </a:r>
            <a:endParaRPr sz="1707">
              <a:solidFill>
                <a:schemeClr val="dk1"/>
              </a:solidFill>
              <a:latin typeface="Calibri"/>
              <a:ea typeface="Calibri"/>
              <a:cs typeface="Calibri"/>
              <a:sym typeface="Calibri"/>
            </a:endParaRPr>
          </a:p>
        </p:txBody>
      </p:sp>
      <p:pic>
        <p:nvPicPr>
          <p:cNvPr descr="preencoded.png" id="94" name="Google Shape;94;p7"/>
          <p:cNvPicPr preferRelativeResize="0"/>
          <p:nvPr/>
        </p:nvPicPr>
        <p:blipFill rotWithShape="1">
          <a:blip r:embed="rId4">
            <a:alphaModFix/>
          </a:blip>
          <a:srcRect b="0" l="0" r="0" t="0"/>
          <a:stretch/>
        </p:blipFill>
        <p:spPr>
          <a:xfrm>
            <a:off x="5707380" y="1706999"/>
            <a:ext cx="3215521" cy="1987272"/>
          </a:xfrm>
          <a:prstGeom prst="rect">
            <a:avLst/>
          </a:prstGeom>
          <a:noFill/>
          <a:ln>
            <a:noFill/>
          </a:ln>
        </p:spPr>
      </p:pic>
      <p:sp>
        <p:nvSpPr>
          <p:cNvPr id="95" name="Google Shape;95;p7"/>
          <p:cNvSpPr/>
          <p:nvPr/>
        </p:nvSpPr>
        <p:spPr>
          <a:xfrm>
            <a:off x="5707380" y="3795888"/>
            <a:ext cx="3215400" cy="677400"/>
          </a:xfrm>
          <a:prstGeom prst="rect">
            <a:avLst/>
          </a:prstGeom>
          <a:noFill/>
          <a:ln>
            <a:noFill/>
          </a:ln>
        </p:spPr>
        <p:txBody>
          <a:bodyPr anchorCtr="0" anchor="t" bIns="45700" lIns="91425" spcFirstLastPara="1" rIns="91425" wrap="square" tIns="45700">
            <a:noAutofit/>
          </a:bodyPr>
          <a:lstStyle/>
          <a:p>
            <a:pPr indent="0" lvl="0" marL="0" marR="0" rtl="0" algn="l">
              <a:lnSpc>
                <a:spcPct val="124976"/>
              </a:lnSpc>
              <a:spcBef>
                <a:spcPts val="0"/>
              </a:spcBef>
              <a:spcAft>
                <a:spcPts val="0"/>
              </a:spcAft>
              <a:buClr>
                <a:srgbClr val="EBCCBB"/>
              </a:buClr>
              <a:buSzPts val="2134"/>
              <a:buFont typeface="Gelasio"/>
              <a:buNone/>
            </a:pPr>
            <a:r>
              <a:rPr lang="en-US" sz="2134">
                <a:solidFill>
                  <a:srgbClr val="EBCCBB"/>
                </a:solidFill>
                <a:latin typeface="Gelasio"/>
                <a:ea typeface="Gelasio"/>
                <a:cs typeface="Gelasio"/>
                <a:sym typeface="Gelasio"/>
              </a:rPr>
              <a:t>Depth Estimation for Safety</a:t>
            </a:r>
            <a:endParaRPr sz="2134">
              <a:solidFill>
                <a:schemeClr val="dk1"/>
              </a:solidFill>
              <a:latin typeface="Calibri"/>
              <a:ea typeface="Calibri"/>
              <a:cs typeface="Calibri"/>
              <a:sym typeface="Calibri"/>
            </a:endParaRPr>
          </a:p>
        </p:txBody>
      </p:sp>
      <p:sp>
        <p:nvSpPr>
          <p:cNvPr id="96" name="Google Shape;96;p7"/>
          <p:cNvSpPr/>
          <p:nvPr/>
        </p:nvSpPr>
        <p:spPr>
          <a:xfrm>
            <a:off x="5707443" y="4574923"/>
            <a:ext cx="3215400" cy="2774700"/>
          </a:xfrm>
          <a:prstGeom prst="rect">
            <a:avLst/>
          </a:prstGeom>
          <a:noFill/>
          <a:ln>
            <a:noFill/>
          </a:ln>
        </p:spPr>
        <p:txBody>
          <a:bodyPr anchorCtr="0" anchor="t" bIns="45700" lIns="91425" spcFirstLastPara="1" rIns="91425" wrap="square" tIns="45700">
            <a:noAutofit/>
          </a:bodyPr>
          <a:lstStyle/>
          <a:p>
            <a:pPr indent="0" lvl="0" marL="0" marR="0" rtl="0" algn="l">
              <a:lnSpc>
                <a:spcPct val="159988"/>
              </a:lnSpc>
              <a:spcBef>
                <a:spcPts val="0"/>
              </a:spcBef>
              <a:spcAft>
                <a:spcPts val="0"/>
              </a:spcAft>
              <a:buClr>
                <a:srgbClr val="C9C2C0"/>
              </a:buClr>
              <a:buSzPts val="1707"/>
              <a:buFont typeface="Gelasio"/>
              <a:buNone/>
            </a:pPr>
            <a:r>
              <a:rPr lang="en-US" sz="1607">
                <a:solidFill>
                  <a:srgbClr val="C9C2C0"/>
                </a:solidFill>
                <a:latin typeface="Gelasio"/>
                <a:ea typeface="Gelasio"/>
                <a:cs typeface="Gelasio"/>
                <a:sym typeface="Gelasio"/>
              </a:rPr>
              <a:t>Depth estimation is crucial for visual terrain relative navigation. We employ advanced machine learning techniques, such as Pix2Pix and GANs, to determine the depth of the moon's surface relative to the camera's position, enhancing safety and precision.</a:t>
            </a:r>
            <a:endParaRPr sz="1607">
              <a:solidFill>
                <a:schemeClr val="dk1"/>
              </a:solidFill>
              <a:latin typeface="Calibri"/>
              <a:ea typeface="Calibri"/>
              <a:cs typeface="Calibri"/>
              <a:sym typeface="Calibri"/>
            </a:endParaRPr>
          </a:p>
        </p:txBody>
      </p:sp>
      <p:pic>
        <p:nvPicPr>
          <p:cNvPr descr="preencoded.png" id="97" name="Google Shape;97;p7"/>
          <p:cNvPicPr preferRelativeResize="0"/>
          <p:nvPr/>
        </p:nvPicPr>
        <p:blipFill rotWithShape="1">
          <a:blip r:embed="rId5">
            <a:alphaModFix/>
          </a:blip>
          <a:srcRect b="0" l="0" r="0" t="0"/>
          <a:stretch/>
        </p:blipFill>
        <p:spPr>
          <a:xfrm>
            <a:off x="9248061" y="1706999"/>
            <a:ext cx="3215640" cy="1987391"/>
          </a:xfrm>
          <a:prstGeom prst="rect">
            <a:avLst/>
          </a:prstGeom>
          <a:noFill/>
          <a:ln>
            <a:noFill/>
          </a:ln>
        </p:spPr>
      </p:pic>
      <p:sp>
        <p:nvSpPr>
          <p:cNvPr id="98" name="Google Shape;98;p7"/>
          <p:cNvSpPr/>
          <p:nvPr/>
        </p:nvSpPr>
        <p:spPr>
          <a:xfrm>
            <a:off x="9248061" y="3852533"/>
            <a:ext cx="26061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24976"/>
              </a:lnSpc>
              <a:spcBef>
                <a:spcPts val="0"/>
              </a:spcBef>
              <a:spcAft>
                <a:spcPts val="0"/>
              </a:spcAft>
              <a:buClr>
                <a:srgbClr val="EBCCBB"/>
              </a:buClr>
              <a:buSzPts val="2134"/>
              <a:buFont typeface="Gelasio"/>
              <a:buNone/>
            </a:pPr>
            <a:r>
              <a:rPr lang="en-US" sz="2134">
                <a:solidFill>
                  <a:srgbClr val="EBCCBB"/>
                </a:solidFill>
                <a:latin typeface="Gelasio"/>
                <a:ea typeface="Gelasio"/>
                <a:cs typeface="Gelasio"/>
                <a:sym typeface="Gelasio"/>
              </a:rPr>
              <a:t>Terrain Classification</a:t>
            </a:r>
            <a:endParaRPr sz="2134">
              <a:solidFill>
                <a:schemeClr val="dk1"/>
              </a:solidFill>
              <a:latin typeface="Calibri"/>
              <a:ea typeface="Calibri"/>
              <a:cs typeface="Calibri"/>
              <a:sym typeface="Calibri"/>
            </a:endParaRPr>
          </a:p>
        </p:txBody>
      </p:sp>
      <p:sp>
        <p:nvSpPr>
          <p:cNvPr id="99" name="Google Shape;99;p7"/>
          <p:cNvSpPr/>
          <p:nvPr/>
        </p:nvSpPr>
        <p:spPr>
          <a:xfrm>
            <a:off x="9248061" y="4764934"/>
            <a:ext cx="3215700" cy="2427900"/>
          </a:xfrm>
          <a:prstGeom prst="rect">
            <a:avLst/>
          </a:prstGeom>
          <a:noFill/>
          <a:ln>
            <a:noFill/>
          </a:ln>
        </p:spPr>
        <p:txBody>
          <a:bodyPr anchorCtr="0" anchor="t" bIns="45700" lIns="91425" spcFirstLastPara="1" rIns="91425" wrap="square" tIns="45700">
            <a:noAutofit/>
          </a:bodyPr>
          <a:lstStyle/>
          <a:p>
            <a:pPr indent="0" lvl="0" marL="0" marR="0" rtl="0" algn="l">
              <a:lnSpc>
                <a:spcPct val="159988"/>
              </a:lnSpc>
              <a:spcBef>
                <a:spcPts val="0"/>
              </a:spcBef>
              <a:spcAft>
                <a:spcPts val="0"/>
              </a:spcAft>
              <a:buClr>
                <a:srgbClr val="C9C2C0"/>
              </a:buClr>
              <a:buSzPts val="1707"/>
              <a:buFont typeface="Gelasio"/>
              <a:buNone/>
            </a:pPr>
            <a:r>
              <a:rPr lang="en-US" sz="1707">
                <a:solidFill>
                  <a:srgbClr val="C9C2C0"/>
                </a:solidFill>
                <a:latin typeface="Gelasio"/>
                <a:ea typeface="Gelasio"/>
                <a:cs typeface="Gelasio"/>
                <a:sym typeface="Gelasio"/>
              </a:rPr>
              <a:t>To classify different types of lunar terrains, we utilize DenseNet, a state-of-the-art convolutional neural network architecture. This segmentation technique helps us plan routes and avoid potential obstacles.</a:t>
            </a:r>
            <a:endParaRPr sz="1707">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0" y="-5537"/>
            <a:ext cx="14630400" cy="8229600"/>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7" name="Google Shape;107;p8"/>
          <p:cNvPicPr preferRelativeResize="0"/>
          <p:nvPr/>
        </p:nvPicPr>
        <p:blipFill rotWithShape="1">
          <a:blip r:embed="rId3">
            <a:alphaModFix/>
          </a:blip>
          <a:srcRect b="0" l="0" r="0" t="0"/>
          <a:stretch/>
        </p:blipFill>
        <p:spPr>
          <a:xfrm>
            <a:off x="10972800" y="0"/>
            <a:ext cx="3657600" cy="8229600"/>
          </a:xfrm>
          <a:prstGeom prst="rect">
            <a:avLst/>
          </a:prstGeom>
          <a:noFill/>
          <a:ln>
            <a:noFill/>
          </a:ln>
        </p:spPr>
      </p:pic>
      <p:sp>
        <p:nvSpPr>
          <p:cNvPr id="108" name="Google Shape;108;p8"/>
          <p:cNvSpPr/>
          <p:nvPr/>
        </p:nvSpPr>
        <p:spPr>
          <a:xfrm>
            <a:off x="633180" y="76594"/>
            <a:ext cx="7223700" cy="6840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4310"/>
              <a:buFont typeface="Gelasio"/>
              <a:buNone/>
            </a:pPr>
            <a:r>
              <a:rPr lang="en-US" sz="4310">
                <a:solidFill>
                  <a:srgbClr val="EBCCBB"/>
                </a:solidFill>
                <a:latin typeface="Gelasio"/>
                <a:ea typeface="Gelasio"/>
                <a:cs typeface="Gelasio"/>
                <a:sym typeface="Gelasio"/>
              </a:rPr>
              <a:t>Challenges and Dependencies</a:t>
            </a:r>
            <a:endParaRPr sz="4310">
              <a:solidFill>
                <a:schemeClr val="dk1"/>
              </a:solidFill>
              <a:latin typeface="Calibri"/>
              <a:ea typeface="Calibri"/>
              <a:cs typeface="Calibri"/>
              <a:sym typeface="Calibri"/>
            </a:endParaRPr>
          </a:p>
        </p:txBody>
      </p:sp>
      <p:sp>
        <p:nvSpPr>
          <p:cNvPr id="109" name="Google Shape;109;p8"/>
          <p:cNvSpPr/>
          <p:nvPr/>
        </p:nvSpPr>
        <p:spPr>
          <a:xfrm>
            <a:off x="821055" y="1786176"/>
            <a:ext cx="492562" cy="492562"/>
          </a:xfrm>
          <a:prstGeom prst="roundRect">
            <a:avLst>
              <a:gd fmla="val 26672"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998696" y="1827252"/>
            <a:ext cx="137160" cy="410408"/>
          </a:xfrm>
          <a:prstGeom prst="rect">
            <a:avLst/>
          </a:prstGeom>
          <a:noFill/>
          <a:ln>
            <a:noFill/>
          </a:ln>
        </p:spPr>
        <p:txBody>
          <a:bodyPr anchorCtr="0" anchor="t" bIns="45700" lIns="91425" spcFirstLastPara="1" rIns="91425" wrap="square" tIns="45700">
            <a:noAutofit/>
          </a:bodyPr>
          <a:lstStyle/>
          <a:p>
            <a:pPr indent="0" lvl="0" marL="0" marR="0" rtl="0" algn="ctr">
              <a:lnSpc>
                <a:spcPct val="125019"/>
              </a:lnSpc>
              <a:spcBef>
                <a:spcPts val="0"/>
              </a:spcBef>
              <a:spcAft>
                <a:spcPts val="0"/>
              </a:spcAft>
              <a:buClr>
                <a:srgbClr val="EBCCBB"/>
              </a:buClr>
              <a:buSzPts val="2586"/>
              <a:buFont typeface="Gelasio"/>
              <a:buNone/>
            </a:pPr>
            <a:r>
              <a:rPr lang="en-US" sz="2586">
                <a:solidFill>
                  <a:srgbClr val="EBCCBB"/>
                </a:solidFill>
                <a:latin typeface="Gelasio"/>
                <a:ea typeface="Gelasio"/>
                <a:cs typeface="Gelasio"/>
                <a:sym typeface="Gelasio"/>
              </a:rPr>
              <a:t>1</a:t>
            </a:r>
            <a:endParaRPr sz="2586">
              <a:solidFill>
                <a:schemeClr val="dk1"/>
              </a:solidFill>
              <a:latin typeface="Calibri"/>
              <a:ea typeface="Calibri"/>
              <a:cs typeface="Calibri"/>
              <a:sym typeface="Calibri"/>
            </a:endParaRPr>
          </a:p>
        </p:txBody>
      </p:sp>
      <p:sp>
        <p:nvSpPr>
          <p:cNvPr id="111" name="Google Shape;111;p8"/>
          <p:cNvSpPr/>
          <p:nvPr/>
        </p:nvSpPr>
        <p:spPr>
          <a:xfrm>
            <a:off x="1536265" y="1615198"/>
            <a:ext cx="3954900" cy="3420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2155"/>
              <a:buFont typeface="Gelasio"/>
              <a:buNone/>
            </a:pPr>
            <a:r>
              <a:rPr lang="en-US" sz="2155">
                <a:solidFill>
                  <a:srgbClr val="EBCCBB"/>
                </a:solidFill>
                <a:latin typeface="Gelasio"/>
                <a:ea typeface="Gelasio"/>
                <a:cs typeface="Gelasio"/>
                <a:sym typeface="Gelasio"/>
              </a:rPr>
              <a:t>Fine-Tuning for Optimal Results</a:t>
            </a:r>
            <a:endParaRPr sz="2155">
              <a:solidFill>
                <a:schemeClr val="dk1"/>
              </a:solidFill>
              <a:latin typeface="Calibri"/>
              <a:ea typeface="Calibri"/>
              <a:cs typeface="Calibri"/>
              <a:sym typeface="Calibri"/>
            </a:endParaRPr>
          </a:p>
        </p:txBody>
      </p:sp>
      <p:sp>
        <p:nvSpPr>
          <p:cNvPr id="112" name="Google Shape;112;p8"/>
          <p:cNvSpPr/>
          <p:nvPr/>
        </p:nvSpPr>
        <p:spPr>
          <a:xfrm>
            <a:off x="1532453" y="2422327"/>
            <a:ext cx="8619292" cy="1050846"/>
          </a:xfrm>
          <a:prstGeom prst="rect">
            <a:avLst/>
          </a:prstGeom>
          <a:noFill/>
          <a:ln>
            <a:noFill/>
          </a:ln>
        </p:spPr>
        <p:txBody>
          <a:bodyPr anchorCtr="0" anchor="t" bIns="45700" lIns="91425" spcFirstLastPara="1" rIns="91425" wrap="square" tIns="45700">
            <a:noAutofit/>
          </a:bodyPr>
          <a:lstStyle/>
          <a:p>
            <a:pPr indent="0" lvl="0" marL="0" marR="0" rtl="0" algn="l">
              <a:lnSpc>
                <a:spcPct val="159976"/>
              </a:lnSpc>
              <a:spcBef>
                <a:spcPts val="0"/>
              </a:spcBef>
              <a:spcAft>
                <a:spcPts val="0"/>
              </a:spcAft>
              <a:buClr>
                <a:srgbClr val="C9C2C0"/>
              </a:buClr>
              <a:buSzPts val="1724"/>
              <a:buFont typeface="Gelasio"/>
              <a:buNone/>
            </a:pPr>
            <a:r>
              <a:rPr lang="en-US" sz="1724">
                <a:solidFill>
                  <a:srgbClr val="C9C2C0"/>
                </a:solidFill>
                <a:latin typeface="Gelasio"/>
                <a:ea typeface="Gelasio"/>
                <a:cs typeface="Gelasio"/>
                <a:sym typeface="Gelasio"/>
              </a:rPr>
              <a:t>While our approach shows promise, feature-based transformations like super-resolution require tuning and balancing to achieve optimal results. Continual refinement and improvement are necessary to enhance the quality of lunar navigation.</a:t>
            </a:r>
            <a:endParaRPr sz="1724">
              <a:solidFill>
                <a:schemeClr val="dk1"/>
              </a:solidFill>
              <a:latin typeface="Calibri"/>
              <a:ea typeface="Calibri"/>
              <a:cs typeface="Calibri"/>
              <a:sym typeface="Calibri"/>
            </a:endParaRPr>
          </a:p>
        </p:txBody>
      </p:sp>
      <p:sp>
        <p:nvSpPr>
          <p:cNvPr id="113" name="Google Shape;113;p8"/>
          <p:cNvSpPr/>
          <p:nvPr/>
        </p:nvSpPr>
        <p:spPr>
          <a:xfrm>
            <a:off x="821055" y="3862983"/>
            <a:ext cx="492562" cy="492562"/>
          </a:xfrm>
          <a:prstGeom prst="roundRect">
            <a:avLst>
              <a:gd fmla="val 26672"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975836" y="3904059"/>
            <a:ext cx="182880" cy="410408"/>
          </a:xfrm>
          <a:prstGeom prst="rect">
            <a:avLst/>
          </a:prstGeom>
          <a:noFill/>
          <a:ln>
            <a:noFill/>
          </a:ln>
        </p:spPr>
        <p:txBody>
          <a:bodyPr anchorCtr="0" anchor="t" bIns="45700" lIns="91425" spcFirstLastPara="1" rIns="91425" wrap="square" tIns="45700">
            <a:noAutofit/>
          </a:bodyPr>
          <a:lstStyle/>
          <a:p>
            <a:pPr indent="0" lvl="0" marL="0" marR="0" rtl="0" algn="ctr">
              <a:lnSpc>
                <a:spcPct val="125019"/>
              </a:lnSpc>
              <a:spcBef>
                <a:spcPts val="0"/>
              </a:spcBef>
              <a:spcAft>
                <a:spcPts val="0"/>
              </a:spcAft>
              <a:buClr>
                <a:srgbClr val="EBCCBB"/>
              </a:buClr>
              <a:buSzPts val="2586"/>
              <a:buFont typeface="Gelasio"/>
              <a:buNone/>
            </a:pPr>
            <a:r>
              <a:rPr lang="en-US" sz="2586">
                <a:solidFill>
                  <a:srgbClr val="EBCCBB"/>
                </a:solidFill>
                <a:latin typeface="Gelasio"/>
                <a:ea typeface="Gelasio"/>
                <a:cs typeface="Gelasio"/>
                <a:sym typeface="Gelasio"/>
              </a:rPr>
              <a:t>2</a:t>
            </a:r>
            <a:endParaRPr sz="2586">
              <a:solidFill>
                <a:schemeClr val="dk1"/>
              </a:solidFill>
              <a:latin typeface="Calibri"/>
              <a:ea typeface="Calibri"/>
              <a:cs typeface="Calibri"/>
              <a:sym typeface="Calibri"/>
            </a:endParaRPr>
          </a:p>
        </p:txBody>
      </p:sp>
      <p:sp>
        <p:nvSpPr>
          <p:cNvPr id="115" name="Google Shape;115;p8"/>
          <p:cNvSpPr/>
          <p:nvPr/>
        </p:nvSpPr>
        <p:spPr>
          <a:xfrm>
            <a:off x="1536278" y="3815118"/>
            <a:ext cx="4831200" cy="3420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2155"/>
              <a:buFont typeface="Gelasio"/>
              <a:buNone/>
            </a:pPr>
            <a:r>
              <a:rPr lang="en-US" sz="2155">
                <a:solidFill>
                  <a:srgbClr val="EBCCBB"/>
                </a:solidFill>
                <a:latin typeface="Gelasio"/>
                <a:ea typeface="Gelasio"/>
                <a:cs typeface="Gelasio"/>
                <a:sym typeface="Gelasio"/>
              </a:rPr>
              <a:t>Dealing with Lunar Lighting Conditions</a:t>
            </a:r>
            <a:endParaRPr sz="2155">
              <a:solidFill>
                <a:schemeClr val="dk1"/>
              </a:solidFill>
              <a:latin typeface="Calibri"/>
              <a:ea typeface="Calibri"/>
              <a:cs typeface="Calibri"/>
              <a:sym typeface="Calibri"/>
            </a:endParaRPr>
          </a:p>
        </p:txBody>
      </p:sp>
      <p:sp>
        <p:nvSpPr>
          <p:cNvPr id="116" name="Google Shape;116;p8"/>
          <p:cNvSpPr/>
          <p:nvPr/>
        </p:nvSpPr>
        <p:spPr>
          <a:xfrm>
            <a:off x="1532453" y="4841122"/>
            <a:ext cx="8619300" cy="1050900"/>
          </a:xfrm>
          <a:prstGeom prst="rect">
            <a:avLst/>
          </a:prstGeom>
          <a:noFill/>
          <a:ln>
            <a:noFill/>
          </a:ln>
        </p:spPr>
        <p:txBody>
          <a:bodyPr anchorCtr="0" anchor="t" bIns="45700" lIns="91425" spcFirstLastPara="1" rIns="91425" wrap="square" tIns="45700">
            <a:noAutofit/>
          </a:bodyPr>
          <a:lstStyle/>
          <a:p>
            <a:pPr indent="0" lvl="0" marL="0" marR="0" rtl="0" algn="l">
              <a:lnSpc>
                <a:spcPct val="159976"/>
              </a:lnSpc>
              <a:spcBef>
                <a:spcPts val="0"/>
              </a:spcBef>
              <a:spcAft>
                <a:spcPts val="0"/>
              </a:spcAft>
              <a:buClr>
                <a:srgbClr val="C9C2C0"/>
              </a:buClr>
              <a:buSzPts val="1724"/>
              <a:buFont typeface="Gelasio"/>
              <a:buNone/>
            </a:pPr>
            <a:r>
              <a:rPr lang="en-US" sz="1724">
                <a:solidFill>
                  <a:srgbClr val="C9C2C0"/>
                </a:solidFill>
                <a:latin typeface="Gelasio"/>
                <a:ea typeface="Gelasio"/>
                <a:cs typeface="Gelasio"/>
                <a:sym typeface="Gelasio"/>
              </a:rPr>
              <a:t>Lunar lighting conditions pose challenges for image analysis. Areas of permanent shadow and intense sunlight require adaptive algorithms to ensure accurate detection of lunar features.</a:t>
            </a:r>
            <a:endParaRPr sz="1724">
              <a:solidFill>
                <a:schemeClr val="dk1"/>
              </a:solidFill>
              <a:latin typeface="Calibri"/>
              <a:ea typeface="Calibri"/>
              <a:cs typeface="Calibri"/>
              <a:sym typeface="Calibri"/>
            </a:endParaRPr>
          </a:p>
        </p:txBody>
      </p:sp>
      <p:sp>
        <p:nvSpPr>
          <p:cNvPr id="117" name="Google Shape;117;p8"/>
          <p:cNvSpPr/>
          <p:nvPr/>
        </p:nvSpPr>
        <p:spPr>
          <a:xfrm>
            <a:off x="821055" y="5939790"/>
            <a:ext cx="492562" cy="492562"/>
          </a:xfrm>
          <a:prstGeom prst="roundRect">
            <a:avLst>
              <a:gd fmla="val 26672"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975836" y="5980867"/>
            <a:ext cx="182880" cy="410408"/>
          </a:xfrm>
          <a:prstGeom prst="rect">
            <a:avLst/>
          </a:prstGeom>
          <a:noFill/>
          <a:ln>
            <a:noFill/>
          </a:ln>
        </p:spPr>
        <p:txBody>
          <a:bodyPr anchorCtr="0" anchor="t" bIns="45700" lIns="91425" spcFirstLastPara="1" rIns="91425" wrap="square" tIns="45700">
            <a:noAutofit/>
          </a:bodyPr>
          <a:lstStyle/>
          <a:p>
            <a:pPr indent="0" lvl="0" marL="0" marR="0" rtl="0" algn="ctr">
              <a:lnSpc>
                <a:spcPct val="125019"/>
              </a:lnSpc>
              <a:spcBef>
                <a:spcPts val="0"/>
              </a:spcBef>
              <a:spcAft>
                <a:spcPts val="0"/>
              </a:spcAft>
              <a:buClr>
                <a:srgbClr val="EBCCBB"/>
              </a:buClr>
              <a:buSzPts val="2586"/>
              <a:buFont typeface="Gelasio"/>
              <a:buNone/>
            </a:pPr>
            <a:r>
              <a:rPr lang="en-US" sz="2586">
                <a:solidFill>
                  <a:srgbClr val="EBCCBB"/>
                </a:solidFill>
                <a:latin typeface="Gelasio"/>
                <a:ea typeface="Gelasio"/>
                <a:cs typeface="Gelasio"/>
                <a:sym typeface="Gelasio"/>
              </a:rPr>
              <a:t>3</a:t>
            </a:r>
            <a:endParaRPr sz="2586">
              <a:solidFill>
                <a:schemeClr val="dk1"/>
              </a:solidFill>
              <a:latin typeface="Calibri"/>
              <a:ea typeface="Calibri"/>
              <a:cs typeface="Calibri"/>
              <a:sym typeface="Calibri"/>
            </a:endParaRPr>
          </a:p>
        </p:txBody>
      </p:sp>
      <p:sp>
        <p:nvSpPr>
          <p:cNvPr id="119" name="Google Shape;119;p8"/>
          <p:cNvSpPr/>
          <p:nvPr/>
        </p:nvSpPr>
        <p:spPr>
          <a:xfrm>
            <a:off x="1532528" y="6090287"/>
            <a:ext cx="3962400" cy="3420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BCCBB"/>
              </a:buClr>
              <a:buSzPts val="2155"/>
              <a:buFont typeface="Gelasio"/>
              <a:buNone/>
            </a:pPr>
            <a:r>
              <a:rPr lang="en-US" sz="2155">
                <a:solidFill>
                  <a:srgbClr val="EBCCBB"/>
                </a:solidFill>
                <a:latin typeface="Gelasio"/>
                <a:ea typeface="Gelasio"/>
                <a:cs typeface="Gelasio"/>
                <a:sym typeface="Gelasio"/>
              </a:rPr>
              <a:t>Continual Research and Updates</a:t>
            </a:r>
            <a:endParaRPr sz="2155">
              <a:solidFill>
                <a:schemeClr val="dk1"/>
              </a:solidFill>
              <a:latin typeface="Calibri"/>
              <a:ea typeface="Calibri"/>
              <a:cs typeface="Calibri"/>
              <a:sym typeface="Calibri"/>
            </a:endParaRPr>
          </a:p>
        </p:txBody>
      </p:sp>
      <p:sp>
        <p:nvSpPr>
          <p:cNvPr id="120" name="Google Shape;120;p8"/>
          <p:cNvSpPr/>
          <p:nvPr/>
        </p:nvSpPr>
        <p:spPr>
          <a:xfrm>
            <a:off x="1532453" y="6951716"/>
            <a:ext cx="8619300" cy="1050900"/>
          </a:xfrm>
          <a:prstGeom prst="rect">
            <a:avLst/>
          </a:prstGeom>
          <a:noFill/>
          <a:ln>
            <a:noFill/>
          </a:ln>
        </p:spPr>
        <p:txBody>
          <a:bodyPr anchorCtr="0" anchor="t" bIns="45700" lIns="91425" spcFirstLastPara="1" rIns="91425" wrap="square" tIns="45700">
            <a:noAutofit/>
          </a:bodyPr>
          <a:lstStyle/>
          <a:p>
            <a:pPr indent="0" lvl="0" marL="0" marR="0" rtl="0" algn="l">
              <a:lnSpc>
                <a:spcPct val="159976"/>
              </a:lnSpc>
              <a:spcBef>
                <a:spcPts val="0"/>
              </a:spcBef>
              <a:spcAft>
                <a:spcPts val="0"/>
              </a:spcAft>
              <a:buClr>
                <a:srgbClr val="C9C2C0"/>
              </a:buClr>
              <a:buSzPts val="1724"/>
              <a:buFont typeface="Gelasio"/>
              <a:buNone/>
            </a:pPr>
            <a:r>
              <a:rPr lang="en-US" sz="1724">
                <a:solidFill>
                  <a:srgbClr val="C9C2C0"/>
                </a:solidFill>
                <a:latin typeface="Gelasio"/>
                <a:ea typeface="Gelasio"/>
                <a:cs typeface="Gelasio"/>
                <a:sym typeface="Gelasio"/>
              </a:rPr>
              <a:t>The dynamic lunar environment requires regular updates to our navigation system. As we learn more about the moon and its terrains, we continuously refine our methods and models to ensure the safety and success of lunar missions.</a:t>
            </a:r>
            <a:endParaRPr sz="1724">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9"/>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0" y="-6"/>
            <a:ext cx="14630400" cy="8232300"/>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3360063" y="232464"/>
            <a:ext cx="7910400" cy="10407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EBCCBB"/>
              </a:buClr>
              <a:buSzPts val="3278"/>
              <a:buFont typeface="Gelasio"/>
              <a:buNone/>
            </a:pPr>
            <a:r>
              <a:rPr lang="en-US" sz="3278">
                <a:solidFill>
                  <a:srgbClr val="EBCCBB"/>
                </a:solidFill>
                <a:latin typeface="Gelasio"/>
                <a:ea typeface="Gelasio"/>
                <a:cs typeface="Gelasio"/>
                <a:sym typeface="Gelasio"/>
              </a:rPr>
              <a:t>Cutting-Edge Technology for Lunar Navigation</a:t>
            </a:r>
            <a:endParaRPr sz="3278">
              <a:solidFill>
                <a:schemeClr val="dk1"/>
              </a:solidFill>
              <a:latin typeface="Calibri"/>
              <a:ea typeface="Calibri"/>
              <a:cs typeface="Calibri"/>
              <a:sym typeface="Calibri"/>
            </a:endParaRPr>
          </a:p>
        </p:txBody>
      </p:sp>
      <p:sp>
        <p:nvSpPr>
          <p:cNvPr id="129" name="Google Shape;129;p9"/>
          <p:cNvSpPr/>
          <p:nvPr/>
        </p:nvSpPr>
        <p:spPr>
          <a:xfrm>
            <a:off x="3360063" y="1831777"/>
            <a:ext cx="3871913" cy="3157657"/>
          </a:xfrm>
          <a:prstGeom prst="roundRect">
            <a:avLst>
              <a:gd fmla="val 3164"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3526512" y="1998226"/>
            <a:ext cx="2804160" cy="260152"/>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EBCCBB"/>
              </a:buClr>
              <a:buSzPts val="1639"/>
              <a:buFont typeface="Gelasio"/>
              <a:buNone/>
            </a:pPr>
            <a:r>
              <a:rPr lang="en-US" sz="1639">
                <a:solidFill>
                  <a:srgbClr val="EBCCBB"/>
                </a:solidFill>
                <a:latin typeface="Gelasio"/>
                <a:ea typeface="Gelasio"/>
                <a:cs typeface="Gelasio"/>
                <a:sym typeface="Gelasio"/>
              </a:rPr>
              <a:t>Deep Learning Models (Keras)</a:t>
            </a:r>
            <a:endParaRPr sz="1639">
              <a:solidFill>
                <a:schemeClr val="dk1"/>
              </a:solidFill>
              <a:latin typeface="Calibri"/>
              <a:ea typeface="Calibri"/>
              <a:cs typeface="Calibri"/>
              <a:sym typeface="Calibri"/>
            </a:endParaRPr>
          </a:p>
        </p:txBody>
      </p:sp>
      <p:sp>
        <p:nvSpPr>
          <p:cNvPr id="131" name="Google Shape;131;p9"/>
          <p:cNvSpPr/>
          <p:nvPr/>
        </p:nvSpPr>
        <p:spPr>
          <a:xfrm>
            <a:off x="3360087" y="2974977"/>
            <a:ext cx="3539100" cy="1332300"/>
          </a:xfrm>
          <a:prstGeom prst="rect">
            <a:avLst/>
          </a:prstGeom>
          <a:noFill/>
          <a:ln>
            <a:noFill/>
          </a:ln>
        </p:spPr>
        <p:txBody>
          <a:bodyPr anchorCtr="0" anchor="t" bIns="45700" lIns="91425" spcFirstLastPara="1" rIns="91425" wrap="square" tIns="45700">
            <a:noAutofit/>
          </a:bodyPr>
          <a:lstStyle/>
          <a:p>
            <a:pPr indent="0" lvl="0" marL="0" marR="0" rtl="0" algn="l">
              <a:lnSpc>
                <a:spcPct val="160030"/>
              </a:lnSpc>
              <a:spcBef>
                <a:spcPts val="0"/>
              </a:spcBef>
              <a:spcAft>
                <a:spcPts val="0"/>
              </a:spcAft>
              <a:buClr>
                <a:srgbClr val="C9C2C0"/>
              </a:buClr>
              <a:buSzPts val="1311"/>
              <a:buFont typeface="Gelasio"/>
              <a:buNone/>
            </a:pPr>
            <a:r>
              <a:rPr lang="en-US" sz="1311">
                <a:solidFill>
                  <a:srgbClr val="C9C2C0"/>
                </a:solidFill>
                <a:latin typeface="Gelasio"/>
                <a:ea typeface="Gelasio"/>
                <a:cs typeface="Gelasio"/>
                <a:sym typeface="Gelasio"/>
              </a:rPr>
              <a:t>Our lunar navigation system heavily relies on deep learning models to process and analyze lunar images. These models enable us to accurately detect and classify various lunar features.</a:t>
            </a:r>
            <a:endParaRPr sz="1311">
              <a:solidFill>
                <a:schemeClr val="dk1"/>
              </a:solidFill>
              <a:latin typeface="Calibri"/>
              <a:ea typeface="Calibri"/>
              <a:cs typeface="Calibri"/>
              <a:sym typeface="Calibri"/>
            </a:endParaRPr>
          </a:p>
        </p:txBody>
      </p:sp>
      <p:sp>
        <p:nvSpPr>
          <p:cNvPr id="132" name="Google Shape;132;p9"/>
          <p:cNvSpPr/>
          <p:nvPr/>
        </p:nvSpPr>
        <p:spPr>
          <a:xfrm>
            <a:off x="7398425" y="1831777"/>
            <a:ext cx="3871913" cy="3157657"/>
          </a:xfrm>
          <a:prstGeom prst="roundRect">
            <a:avLst>
              <a:gd fmla="val 3164"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7564874" y="1998226"/>
            <a:ext cx="1665327" cy="260152"/>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EBCCBB"/>
              </a:buClr>
              <a:buSzPts val="1639"/>
              <a:buFont typeface="Gelasio"/>
              <a:buNone/>
            </a:pPr>
            <a:r>
              <a:rPr lang="en-US" sz="1639">
                <a:solidFill>
                  <a:srgbClr val="EBCCBB"/>
                </a:solidFill>
                <a:latin typeface="Gelasio"/>
                <a:ea typeface="Gelasio"/>
                <a:cs typeface="Gelasio"/>
                <a:sym typeface="Gelasio"/>
              </a:rPr>
              <a:t>Ellipse RCNN</a:t>
            </a:r>
            <a:endParaRPr sz="1639">
              <a:solidFill>
                <a:schemeClr val="dk1"/>
              </a:solidFill>
              <a:latin typeface="Calibri"/>
              <a:ea typeface="Calibri"/>
              <a:cs typeface="Calibri"/>
              <a:sym typeface="Calibri"/>
            </a:endParaRPr>
          </a:p>
        </p:txBody>
      </p:sp>
      <p:sp>
        <p:nvSpPr>
          <p:cNvPr id="134" name="Google Shape;134;p9"/>
          <p:cNvSpPr/>
          <p:nvPr/>
        </p:nvSpPr>
        <p:spPr>
          <a:xfrm>
            <a:off x="7564838" y="2356500"/>
            <a:ext cx="3539100" cy="1882500"/>
          </a:xfrm>
          <a:prstGeom prst="rect">
            <a:avLst/>
          </a:prstGeom>
          <a:noFill/>
          <a:ln>
            <a:noFill/>
          </a:ln>
        </p:spPr>
        <p:txBody>
          <a:bodyPr anchorCtr="0" anchor="t" bIns="45700" lIns="91425" spcFirstLastPara="1" rIns="91425" wrap="square" tIns="45700">
            <a:noAutofit/>
          </a:bodyPr>
          <a:lstStyle/>
          <a:p>
            <a:pPr indent="0" lvl="0" marL="0" marR="0" rtl="0" algn="l">
              <a:lnSpc>
                <a:spcPct val="160030"/>
              </a:lnSpc>
              <a:spcBef>
                <a:spcPts val="0"/>
              </a:spcBef>
              <a:spcAft>
                <a:spcPts val="0"/>
              </a:spcAft>
              <a:buClr>
                <a:srgbClr val="C9C2C0"/>
              </a:buClr>
              <a:buSzPts val="1311"/>
              <a:buFont typeface="Gelasio"/>
              <a:buNone/>
            </a:pPr>
            <a:r>
              <a:rPr lang="en-US" sz="1311">
                <a:solidFill>
                  <a:srgbClr val="C9C2C0"/>
                </a:solidFill>
                <a:latin typeface="Gelasio"/>
                <a:ea typeface="Gelasio"/>
                <a:cs typeface="Gelasio"/>
                <a:sym typeface="Gelasio"/>
              </a:rPr>
              <a:t>Ellipse R-CNN is a specialized technology stack for object detection. It is commonly employed in applications such as crater detection. Leveraging Region-based Convolutional Neural Networks (R-CNN) principles, Ellipse R-CNN excels in accurately locating and classifying elliptical objects, making it a valuable tool for tasks requiring precise shape recognition, such as identifying craters in satellite imagery.</a:t>
            </a:r>
            <a:endParaRPr sz="1311">
              <a:solidFill>
                <a:schemeClr val="dk1"/>
              </a:solidFill>
              <a:latin typeface="Calibri"/>
              <a:ea typeface="Calibri"/>
              <a:cs typeface="Calibri"/>
              <a:sym typeface="Calibri"/>
            </a:endParaRPr>
          </a:p>
        </p:txBody>
      </p:sp>
      <p:sp>
        <p:nvSpPr>
          <p:cNvPr id="135" name="Google Shape;135;p9"/>
          <p:cNvSpPr/>
          <p:nvPr/>
        </p:nvSpPr>
        <p:spPr>
          <a:xfrm>
            <a:off x="3360063" y="5397939"/>
            <a:ext cx="3871800" cy="2821200"/>
          </a:xfrm>
          <a:prstGeom prst="roundRect">
            <a:avLst>
              <a:gd fmla="val 3816"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a:off x="3526487" y="5452407"/>
            <a:ext cx="3539100" cy="5202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EBCCBB"/>
              </a:buClr>
              <a:buSzPts val="1639"/>
              <a:buFont typeface="Gelasio"/>
              <a:buNone/>
            </a:pPr>
            <a:r>
              <a:rPr lang="en-US" sz="1639">
                <a:solidFill>
                  <a:srgbClr val="EBCCBB"/>
                </a:solidFill>
                <a:latin typeface="Gelasio"/>
                <a:ea typeface="Gelasio"/>
                <a:cs typeface="Gelasio"/>
                <a:sym typeface="Gelasio"/>
              </a:rPr>
              <a:t>Fine-Tuned Generative Models (GANs)</a:t>
            </a:r>
            <a:endParaRPr sz="1639">
              <a:solidFill>
                <a:schemeClr val="dk1"/>
              </a:solidFill>
              <a:latin typeface="Calibri"/>
              <a:ea typeface="Calibri"/>
              <a:cs typeface="Calibri"/>
              <a:sym typeface="Calibri"/>
            </a:endParaRPr>
          </a:p>
        </p:txBody>
      </p:sp>
      <p:sp>
        <p:nvSpPr>
          <p:cNvPr id="137" name="Google Shape;137;p9"/>
          <p:cNvSpPr/>
          <p:nvPr/>
        </p:nvSpPr>
        <p:spPr>
          <a:xfrm>
            <a:off x="3526512" y="6009084"/>
            <a:ext cx="3539014" cy="1598771"/>
          </a:xfrm>
          <a:prstGeom prst="rect">
            <a:avLst/>
          </a:prstGeom>
          <a:noFill/>
          <a:ln>
            <a:noFill/>
          </a:ln>
        </p:spPr>
        <p:txBody>
          <a:bodyPr anchorCtr="0" anchor="t" bIns="45700" lIns="91425" spcFirstLastPara="1" rIns="91425" wrap="square" tIns="45700">
            <a:noAutofit/>
          </a:bodyPr>
          <a:lstStyle/>
          <a:p>
            <a:pPr indent="0" lvl="0" marL="0" marR="0" rtl="0" algn="l">
              <a:lnSpc>
                <a:spcPct val="160030"/>
              </a:lnSpc>
              <a:spcBef>
                <a:spcPts val="0"/>
              </a:spcBef>
              <a:spcAft>
                <a:spcPts val="0"/>
              </a:spcAft>
              <a:buClr>
                <a:srgbClr val="C9C2C0"/>
              </a:buClr>
              <a:buSzPts val="1311"/>
              <a:buFont typeface="Gelasio"/>
              <a:buNone/>
            </a:pPr>
            <a:r>
              <a:rPr lang="en-US" sz="1311">
                <a:solidFill>
                  <a:srgbClr val="C9C2C0"/>
                </a:solidFill>
                <a:latin typeface="Gelasio"/>
                <a:ea typeface="Gelasio"/>
                <a:cs typeface="Gelasio"/>
                <a:sym typeface="Gelasio"/>
              </a:rPr>
              <a:t>We employ fine-tuned generative models, such as generative adversarial networks (GANs), to enhance the resolution, sharpness of lunar images. These models help us extract valuable information for navigation and analysis.</a:t>
            </a:r>
            <a:endParaRPr sz="1311">
              <a:solidFill>
                <a:schemeClr val="dk1"/>
              </a:solidFill>
              <a:latin typeface="Calibri"/>
              <a:ea typeface="Calibri"/>
              <a:cs typeface="Calibri"/>
              <a:sym typeface="Calibri"/>
            </a:endParaRPr>
          </a:p>
        </p:txBody>
      </p:sp>
      <p:sp>
        <p:nvSpPr>
          <p:cNvPr id="138" name="Google Shape;138;p9"/>
          <p:cNvSpPr/>
          <p:nvPr/>
        </p:nvSpPr>
        <p:spPr>
          <a:xfrm>
            <a:off x="7231975" y="5548033"/>
            <a:ext cx="3871800" cy="2618400"/>
          </a:xfrm>
          <a:prstGeom prst="roundRect">
            <a:avLst>
              <a:gd fmla="val 3816"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7564874" y="5452407"/>
            <a:ext cx="1665300" cy="2601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EBCCBB"/>
              </a:buClr>
              <a:buSzPts val="1639"/>
              <a:buFont typeface="Gelasio"/>
              <a:buNone/>
            </a:pPr>
            <a:r>
              <a:rPr lang="en-US" sz="1639">
                <a:solidFill>
                  <a:srgbClr val="EBCCBB"/>
                </a:solidFill>
                <a:latin typeface="Gelasio"/>
                <a:ea typeface="Gelasio"/>
                <a:cs typeface="Gelasio"/>
                <a:sym typeface="Gelasio"/>
              </a:rPr>
              <a:t>OpenCV</a:t>
            </a:r>
            <a:endParaRPr sz="1639">
              <a:solidFill>
                <a:schemeClr val="dk1"/>
              </a:solidFill>
              <a:latin typeface="Calibri"/>
              <a:ea typeface="Calibri"/>
              <a:cs typeface="Calibri"/>
              <a:sym typeface="Calibri"/>
            </a:endParaRPr>
          </a:p>
        </p:txBody>
      </p:sp>
      <p:sp>
        <p:nvSpPr>
          <p:cNvPr id="140" name="Google Shape;140;p9"/>
          <p:cNvSpPr/>
          <p:nvPr/>
        </p:nvSpPr>
        <p:spPr>
          <a:xfrm>
            <a:off x="7564874" y="5748933"/>
            <a:ext cx="3539014" cy="1598771"/>
          </a:xfrm>
          <a:prstGeom prst="rect">
            <a:avLst/>
          </a:prstGeom>
          <a:noFill/>
          <a:ln>
            <a:noFill/>
          </a:ln>
        </p:spPr>
        <p:txBody>
          <a:bodyPr anchorCtr="0" anchor="t" bIns="45700" lIns="91425" spcFirstLastPara="1" rIns="91425" wrap="square" tIns="45700">
            <a:noAutofit/>
          </a:bodyPr>
          <a:lstStyle/>
          <a:p>
            <a:pPr indent="0" lvl="0" marL="0" marR="0" rtl="0" algn="l">
              <a:lnSpc>
                <a:spcPct val="160030"/>
              </a:lnSpc>
              <a:spcBef>
                <a:spcPts val="0"/>
              </a:spcBef>
              <a:spcAft>
                <a:spcPts val="0"/>
              </a:spcAft>
              <a:buClr>
                <a:srgbClr val="C9C2C0"/>
              </a:buClr>
              <a:buSzPts val="1311"/>
              <a:buFont typeface="Gelasio"/>
              <a:buNone/>
            </a:pPr>
            <a:r>
              <a:rPr lang="en-US" sz="1311">
                <a:solidFill>
                  <a:srgbClr val="C9C2C0"/>
                </a:solidFill>
                <a:latin typeface="Gelasio"/>
                <a:ea typeface="Gelasio"/>
                <a:cs typeface="Gelasio"/>
                <a:sym typeface="Gelasio"/>
              </a:rPr>
              <a:t>OpenCV is a versatile computer vision library widely used for image and video processing. It provides a seamless interface for utilizing pre-trained models, facilitating tasks such as object detection, face recognition, and image classification.</a:t>
            </a:r>
            <a:endParaRPr sz="131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0"/>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a:off x="0" y="0"/>
            <a:ext cx="14630400" cy="8229600"/>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a:off x="2431375" y="566738"/>
            <a:ext cx="9767530" cy="128516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BCCBB"/>
              </a:buClr>
              <a:buSzPts val="4048"/>
              <a:buFont typeface="Gelasio"/>
              <a:buNone/>
            </a:pPr>
            <a:r>
              <a:rPr lang="en-US" sz="4048">
                <a:solidFill>
                  <a:srgbClr val="EBCCBB"/>
                </a:solidFill>
                <a:latin typeface="Gelasio"/>
                <a:ea typeface="Gelasio"/>
                <a:cs typeface="Gelasio"/>
                <a:sym typeface="Gelasio"/>
              </a:rPr>
              <a:t>Cutting-Edge Technology for Lunar Navigation</a:t>
            </a:r>
            <a:endParaRPr sz="4048">
              <a:solidFill>
                <a:schemeClr val="dk1"/>
              </a:solidFill>
              <a:latin typeface="Calibri"/>
              <a:ea typeface="Calibri"/>
              <a:cs typeface="Calibri"/>
              <a:sym typeface="Calibri"/>
            </a:endParaRPr>
          </a:p>
        </p:txBody>
      </p:sp>
      <p:sp>
        <p:nvSpPr>
          <p:cNvPr id="149" name="Google Shape;149;p10"/>
          <p:cNvSpPr/>
          <p:nvPr/>
        </p:nvSpPr>
        <p:spPr>
          <a:xfrm>
            <a:off x="2431375" y="2263140"/>
            <a:ext cx="4780955" cy="5399723"/>
          </a:xfrm>
          <a:prstGeom prst="roundRect">
            <a:avLst>
              <a:gd fmla="val 2581"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
          <p:cNvSpPr/>
          <p:nvPr/>
        </p:nvSpPr>
        <p:spPr>
          <a:xfrm>
            <a:off x="2636996" y="2468761"/>
            <a:ext cx="2056328" cy="32123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BCCBB"/>
              </a:buClr>
              <a:buSzPts val="2024"/>
              <a:buFont typeface="Gelasio"/>
              <a:buNone/>
            </a:pPr>
            <a:r>
              <a:rPr lang="en-US" sz="2024">
                <a:solidFill>
                  <a:srgbClr val="EBCCBB"/>
                </a:solidFill>
                <a:latin typeface="Gelasio"/>
                <a:ea typeface="Gelasio"/>
                <a:cs typeface="Gelasio"/>
                <a:sym typeface="Gelasio"/>
              </a:rPr>
              <a:t>DenseNet</a:t>
            </a:r>
            <a:endParaRPr sz="2024">
              <a:solidFill>
                <a:schemeClr val="dk1"/>
              </a:solidFill>
              <a:latin typeface="Calibri"/>
              <a:ea typeface="Calibri"/>
              <a:cs typeface="Calibri"/>
              <a:sym typeface="Calibri"/>
            </a:endParaRPr>
          </a:p>
        </p:txBody>
      </p:sp>
      <p:sp>
        <p:nvSpPr>
          <p:cNvPr id="151" name="Google Shape;151;p10"/>
          <p:cNvSpPr/>
          <p:nvPr/>
        </p:nvSpPr>
        <p:spPr>
          <a:xfrm>
            <a:off x="2636996" y="2995612"/>
            <a:ext cx="4369713" cy="2302788"/>
          </a:xfrm>
          <a:prstGeom prst="rect">
            <a:avLst/>
          </a:prstGeom>
          <a:noFill/>
          <a:ln>
            <a:noFill/>
          </a:ln>
        </p:spPr>
        <p:txBody>
          <a:bodyPr anchorCtr="0" anchor="t" bIns="45700" lIns="91425" spcFirstLastPara="1" rIns="91425" wrap="square" tIns="45700">
            <a:noAutofit/>
          </a:bodyPr>
          <a:lstStyle/>
          <a:p>
            <a:pPr indent="0" lvl="0" marL="0" marR="0" rtl="0" algn="l">
              <a:lnSpc>
                <a:spcPct val="160037"/>
              </a:lnSpc>
              <a:spcBef>
                <a:spcPts val="0"/>
              </a:spcBef>
              <a:spcAft>
                <a:spcPts val="0"/>
              </a:spcAft>
              <a:buClr>
                <a:srgbClr val="C9C2C0"/>
              </a:buClr>
              <a:buSzPts val="1619"/>
              <a:buFont typeface="Gelasio"/>
              <a:buNone/>
            </a:pPr>
            <a:r>
              <a:rPr lang="en-US" sz="1619">
                <a:solidFill>
                  <a:srgbClr val="C9C2C0"/>
                </a:solidFill>
                <a:latin typeface="Gelasio"/>
                <a:ea typeface="Gelasio"/>
                <a:cs typeface="Gelasio"/>
                <a:sym typeface="Gelasio"/>
              </a:rPr>
              <a:t>DenseNet, a convolutional neural network architecture, is adept at terrain classification tasks. Known for its dense connectivity pattern, where each layer receives direct input from all preceding layers, DenseNet promotes feature reuse, making it effective for capturing intricate patterns in terrain data.</a:t>
            </a:r>
            <a:endParaRPr sz="1619">
              <a:solidFill>
                <a:schemeClr val="dk1"/>
              </a:solidFill>
              <a:latin typeface="Calibri"/>
              <a:ea typeface="Calibri"/>
              <a:cs typeface="Calibri"/>
              <a:sym typeface="Calibri"/>
            </a:endParaRPr>
          </a:p>
        </p:txBody>
      </p:sp>
      <p:sp>
        <p:nvSpPr>
          <p:cNvPr id="152" name="Google Shape;152;p10"/>
          <p:cNvSpPr/>
          <p:nvPr/>
        </p:nvSpPr>
        <p:spPr>
          <a:xfrm>
            <a:off x="2636996" y="5483423"/>
            <a:ext cx="4369713" cy="1973818"/>
          </a:xfrm>
          <a:prstGeom prst="rect">
            <a:avLst/>
          </a:prstGeom>
          <a:noFill/>
          <a:ln>
            <a:noFill/>
          </a:ln>
        </p:spPr>
        <p:txBody>
          <a:bodyPr anchorCtr="0" anchor="t" bIns="45700" lIns="91425" spcFirstLastPara="1" rIns="91425" wrap="square" tIns="45700">
            <a:noAutofit/>
          </a:bodyPr>
          <a:lstStyle/>
          <a:p>
            <a:pPr indent="0" lvl="0" marL="0" marR="0" rtl="0" algn="l">
              <a:lnSpc>
                <a:spcPct val="160037"/>
              </a:lnSpc>
              <a:spcBef>
                <a:spcPts val="0"/>
              </a:spcBef>
              <a:spcAft>
                <a:spcPts val="0"/>
              </a:spcAft>
              <a:buClr>
                <a:srgbClr val="C9C2C0"/>
              </a:buClr>
              <a:buSzPts val="1619"/>
              <a:buFont typeface="Gelasio"/>
              <a:buNone/>
            </a:pPr>
            <a:r>
              <a:rPr lang="en-US" sz="1619">
                <a:solidFill>
                  <a:srgbClr val="C9C2C0"/>
                </a:solidFill>
                <a:latin typeface="Gelasio"/>
                <a:ea typeface="Gelasio"/>
                <a:cs typeface="Gelasio"/>
                <a:sym typeface="Gelasio"/>
              </a:rPr>
              <a:t>Leveraging its densely connected structure, DenseNet enhances model performance in discerning diverse terrain types from satellite or aerial imagery, making it a robust choice for applications requiring accurate and detailed terrain classification.</a:t>
            </a:r>
            <a:endParaRPr sz="1619">
              <a:solidFill>
                <a:schemeClr val="dk1"/>
              </a:solidFill>
              <a:latin typeface="Calibri"/>
              <a:ea typeface="Calibri"/>
              <a:cs typeface="Calibri"/>
              <a:sym typeface="Calibri"/>
            </a:endParaRPr>
          </a:p>
        </p:txBody>
      </p:sp>
      <p:sp>
        <p:nvSpPr>
          <p:cNvPr id="153" name="Google Shape;153;p10"/>
          <p:cNvSpPr/>
          <p:nvPr/>
        </p:nvSpPr>
        <p:spPr>
          <a:xfrm>
            <a:off x="7417951" y="2263140"/>
            <a:ext cx="4780955" cy="5399723"/>
          </a:xfrm>
          <a:prstGeom prst="roundRect">
            <a:avLst>
              <a:gd fmla="val 2581" name="adj"/>
            </a:avLst>
          </a:prstGeom>
          <a:solidFill>
            <a:srgbClr val="39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
          <p:cNvSpPr/>
          <p:nvPr/>
        </p:nvSpPr>
        <p:spPr>
          <a:xfrm>
            <a:off x="7623572" y="2468761"/>
            <a:ext cx="2056328" cy="32123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EBCCBB"/>
              </a:buClr>
              <a:buSzPts val="2024"/>
              <a:buFont typeface="Gelasio"/>
              <a:buNone/>
            </a:pPr>
            <a:r>
              <a:rPr lang="en-US" sz="2024">
                <a:solidFill>
                  <a:srgbClr val="EBCCBB"/>
                </a:solidFill>
                <a:latin typeface="Gelasio"/>
                <a:ea typeface="Gelasio"/>
                <a:cs typeface="Gelasio"/>
                <a:sym typeface="Gelasio"/>
              </a:rPr>
              <a:t>Python</a:t>
            </a:r>
            <a:endParaRPr sz="2024">
              <a:solidFill>
                <a:schemeClr val="dk1"/>
              </a:solidFill>
              <a:latin typeface="Calibri"/>
              <a:ea typeface="Calibri"/>
              <a:cs typeface="Calibri"/>
              <a:sym typeface="Calibri"/>
            </a:endParaRPr>
          </a:p>
        </p:txBody>
      </p:sp>
      <p:sp>
        <p:nvSpPr>
          <p:cNvPr id="155" name="Google Shape;155;p10"/>
          <p:cNvSpPr/>
          <p:nvPr/>
        </p:nvSpPr>
        <p:spPr>
          <a:xfrm>
            <a:off x="7623572" y="2995612"/>
            <a:ext cx="4369713" cy="328970"/>
          </a:xfrm>
          <a:prstGeom prst="rect">
            <a:avLst/>
          </a:prstGeom>
          <a:noFill/>
          <a:ln>
            <a:noFill/>
          </a:ln>
        </p:spPr>
        <p:txBody>
          <a:bodyPr anchorCtr="0" anchor="t" bIns="45700" lIns="91425" spcFirstLastPara="1" rIns="91425" wrap="square" tIns="45700">
            <a:noAutofit/>
          </a:bodyPr>
          <a:lstStyle/>
          <a:p>
            <a:pPr indent="0" lvl="0" marL="0" marR="0" rtl="0" algn="l">
              <a:lnSpc>
                <a:spcPct val="160037"/>
              </a:lnSpc>
              <a:spcBef>
                <a:spcPts val="0"/>
              </a:spcBef>
              <a:spcAft>
                <a:spcPts val="0"/>
              </a:spcAft>
              <a:buClr>
                <a:srgbClr val="C9C2C0"/>
              </a:buClr>
              <a:buSzPts val="1619"/>
              <a:buFont typeface="Gelasio"/>
              <a:buNone/>
            </a:pPr>
            <a:r>
              <a:rPr lang="en-US" sz="1619">
                <a:solidFill>
                  <a:srgbClr val="C9C2C0"/>
                </a:solidFill>
                <a:latin typeface="Gelasio"/>
                <a:ea typeface="Gelasio"/>
                <a:cs typeface="Gelasio"/>
                <a:sym typeface="Gelasio"/>
              </a:rPr>
              <a:t>It is the foundation for the given models.</a:t>
            </a:r>
            <a:endParaRPr sz="1619">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1"/>
          <p:cNvSpPr/>
          <p:nvPr/>
        </p:nvSpPr>
        <p:spPr>
          <a:xfrm>
            <a:off x="0" y="0"/>
            <a:ext cx="14630400" cy="8229600"/>
          </a:xfrm>
          <a:prstGeom prst="rect">
            <a:avLst/>
          </a:prstGeom>
          <a:solidFill>
            <a:srgbClr val="30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0" y="0"/>
            <a:ext cx="14630400" cy="8232577"/>
          </a:xfrm>
          <a:prstGeom prst="rect">
            <a:avLst/>
          </a:prstGeom>
          <a:solidFill>
            <a:srgbClr val="46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3308757" y="230625"/>
            <a:ext cx="8125800" cy="603900"/>
          </a:xfrm>
          <a:prstGeom prst="rect">
            <a:avLst/>
          </a:prstGeom>
          <a:noFill/>
          <a:ln>
            <a:noFill/>
          </a:ln>
        </p:spPr>
        <p:txBody>
          <a:bodyPr anchorCtr="0" anchor="t" bIns="45700" lIns="91425" spcFirstLastPara="1" rIns="91425" wrap="square" tIns="45700">
            <a:noAutofit/>
          </a:bodyPr>
          <a:lstStyle/>
          <a:p>
            <a:pPr indent="0" lvl="0" marL="0" marR="0" rtl="0" algn="l">
              <a:lnSpc>
                <a:spcPct val="125006"/>
              </a:lnSpc>
              <a:spcBef>
                <a:spcPts val="0"/>
              </a:spcBef>
              <a:spcAft>
                <a:spcPts val="0"/>
              </a:spcAft>
              <a:buClr>
                <a:srgbClr val="EBCCBB"/>
              </a:buClr>
              <a:buSzPts val="3803"/>
              <a:buFont typeface="Gelasio"/>
              <a:buNone/>
            </a:pPr>
            <a:r>
              <a:rPr lang="en-US" sz="3803">
                <a:solidFill>
                  <a:srgbClr val="EBCCBB"/>
                </a:solidFill>
                <a:latin typeface="Gelasio"/>
                <a:ea typeface="Gelasio"/>
                <a:cs typeface="Gelasio"/>
                <a:sym typeface="Gelasio"/>
              </a:rPr>
              <a:t>Result and analysis</a:t>
            </a:r>
            <a:endParaRPr sz="3803">
              <a:solidFill>
                <a:schemeClr val="dk1"/>
              </a:solidFill>
              <a:latin typeface="Calibri"/>
              <a:ea typeface="Calibri"/>
              <a:cs typeface="Calibri"/>
              <a:sym typeface="Calibri"/>
            </a:endParaRPr>
          </a:p>
        </p:txBody>
      </p:sp>
      <p:sp>
        <p:nvSpPr>
          <p:cNvPr id="164" name="Google Shape;164;p11"/>
          <p:cNvSpPr/>
          <p:nvPr/>
        </p:nvSpPr>
        <p:spPr>
          <a:xfrm>
            <a:off x="2726310" y="1424825"/>
            <a:ext cx="7629300" cy="362100"/>
          </a:xfrm>
          <a:prstGeom prst="rect">
            <a:avLst/>
          </a:prstGeom>
          <a:noFill/>
          <a:ln>
            <a:noFill/>
          </a:ln>
        </p:spPr>
        <p:txBody>
          <a:bodyPr anchorCtr="0" anchor="t" bIns="45700" lIns="91425" spcFirstLastPara="1" rIns="91425" wrap="square" tIns="45700">
            <a:noAutofit/>
          </a:bodyPr>
          <a:lstStyle/>
          <a:p>
            <a:pPr indent="0" lvl="0" marL="0" marR="0" rtl="0" algn="l">
              <a:lnSpc>
                <a:spcPct val="125021"/>
              </a:lnSpc>
              <a:spcBef>
                <a:spcPts val="0"/>
              </a:spcBef>
              <a:spcAft>
                <a:spcPts val="0"/>
              </a:spcAft>
              <a:buClr>
                <a:srgbClr val="FCEC99"/>
              </a:buClr>
              <a:buSzPts val="2282"/>
              <a:buFont typeface="Gelasio"/>
              <a:buNone/>
            </a:pPr>
            <a:r>
              <a:rPr lang="en-US" sz="2282">
                <a:solidFill>
                  <a:srgbClr val="FCEC99"/>
                </a:solidFill>
                <a:latin typeface="Gelasio"/>
                <a:ea typeface="Gelasio"/>
                <a:cs typeface="Gelasio"/>
                <a:sym typeface="Gelasio"/>
              </a:rPr>
              <a:t>Image Super Resolution</a:t>
            </a:r>
            <a:endParaRPr sz="2282">
              <a:solidFill>
                <a:schemeClr val="dk1"/>
              </a:solidFill>
              <a:latin typeface="Calibri"/>
              <a:ea typeface="Calibri"/>
              <a:cs typeface="Calibri"/>
              <a:sym typeface="Calibri"/>
            </a:endParaRPr>
          </a:p>
        </p:txBody>
      </p:sp>
      <p:pic>
        <p:nvPicPr>
          <p:cNvPr descr="preencoded.png" id="165" name="Google Shape;165;p11"/>
          <p:cNvPicPr preferRelativeResize="0"/>
          <p:nvPr/>
        </p:nvPicPr>
        <p:blipFill rotWithShape="1">
          <a:blip r:embed="rId3">
            <a:alphaModFix/>
          </a:blip>
          <a:srcRect b="0" l="0" r="0" t="0"/>
          <a:stretch/>
        </p:blipFill>
        <p:spPr>
          <a:xfrm>
            <a:off x="2726293" y="2294096"/>
            <a:ext cx="4151709" cy="4151709"/>
          </a:xfrm>
          <a:prstGeom prst="rect">
            <a:avLst/>
          </a:prstGeom>
          <a:noFill/>
          <a:ln>
            <a:noFill/>
          </a:ln>
        </p:spPr>
      </p:pic>
      <p:sp>
        <p:nvSpPr>
          <p:cNvPr id="166" name="Google Shape;166;p11"/>
          <p:cNvSpPr/>
          <p:nvPr/>
        </p:nvSpPr>
        <p:spPr>
          <a:xfrm>
            <a:off x="2726293" y="6663095"/>
            <a:ext cx="2318504" cy="362188"/>
          </a:xfrm>
          <a:prstGeom prst="rect">
            <a:avLst/>
          </a:prstGeom>
          <a:noFill/>
          <a:ln>
            <a:noFill/>
          </a:ln>
        </p:spPr>
        <p:txBody>
          <a:bodyPr anchorCtr="0" anchor="t" bIns="45700" lIns="91425" spcFirstLastPara="1" rIns="91425" wrap="square" tIns="45700">
            <a:noAutofit/>
          </a:bodyPr>
          <a:lstStyle/>
          <a:p>
            <a:pPr indent="0" lvl="0" marL="0" marR="0" rtl="0" algn="l">
              <a:lnSpc>
                <a:spcPct val="125021"/>
              </a:lnSpc>
              <a:spcBef>
                <a:spcPts val="0"/>
              </a:spcBef>
              <a:spcAft>
                <a:spcPts val="0"/>
              </a:spcAft>
              <a:buClr>
                <a:srgbClr val="EBCCBB"/>
              </a:buClr>
              <a:buSzPts val="2282"/>
              <a:buFont typeface="Gelasio"/>
              <a:buNone/>
            </a:pPr>
            <a:r>
              <a:rPr lang="en-US" sz="2282">
                <a:solidFill>
                  <a:srgbClr val="EBCCBB"/>
                </a:solidFill>
                <a:latin typeface="Gelasio"/>
                <a:ea typeface="Gelasio"/>
                <a:cs typeface="Gelasio"/>
                <a:sym typeface="Gelasio"/>
              </a:rPr>
              <a:t>Input</a:t>
            </a:r>
            <a:endParaRPr sz="2282">
              <a:solidFill>
                <a:schemeClr val="dk1"/>
              </a:solidFill>
              <a:latin typeface="Calibri"/>
              <a:ea typeface="Calibri"/>
              <a:cs typeface="Calibri"/>
              <a:sym typeface="Calibri"/>
            </a:endParaRPr>
          </a:p>
        </p:txBody>
      </p:sp>
      <p:sp>
        <p:nvSpPr>
          <p:cNvPr id="167" name="Google Shape;167;p11"/>
          <p:cNvSpPr/>
          <p:nvPr/>
        </p:nvSpPr>
        <p:spPr>
          <a:xfrm>
            <a:off x="2726293" y="7218402"/>
            <a:ext cx="4353163" cy="309086"/>
          </a:xfrm>
          <a:prstGeom prst="rect">
            <a:avLst/>
          </a:prstGeom>
          <a:noFill/>
          <a:ln>
            <a:noFill/>
          </a:ln>
        </p:spPr>
        <p:txBody>
          <a:bodyPr anchorCtr="0" anchor="t" bIns="45700" lIns="91425" spcFirstLastPara="1" rIns="91425" wrap="square" tIns="45700">
            <a:noAutofit/>
          </a:bodyPr>
          <a:lstStyle/>
          <a:p>
            <a:pPr indent="0" lvl="0" marL="0" marR="0" rtl="0" algn="l">
              <a:lnSpc>
                <a:spcPct val="160026"/>
              </a:lnSpc>
              <a:spcBef>
                <a:spcPts val="0"/>
              </a:spcBef>
              <a:spcAft>
                <a:spcPts val="0"/>
              </a:spcAft>
              <a:buClr>
                <a:schemeClr val="dk1"/>
              </a:buClr>
              <a:buSzPts val="1521"/>
              <a:buFont typeface="Calibri"/>
              <a:buNone/>
            </a:pPr>
            <a:r>
              <a:t/>
            </a:r>
            <a:endParaRPr sz="1521">
              <a:solidFill>
                <a:schemeClr val="dk1"/>
              </a:solidFill>
              <a:latin typeface="Calibri"/>
              <a:ea typeface="Calibri"/>
              <a:cs typeface="Calibri"/>
              <a:sym typeface="Calibri"/>
            </a:endParaRPr>
          </a:p>
        </p:txBody>
      </p:sp>
      <p:pic>
        <p:nvPicPr>
          <p:cNvPr descr="preencoded.png" id="168" name="Google Shape;168;p11"/>
          <p:cNvPicPr preferRelativeResize="0"/>
          <p:nvPr/>
        </p:nvPicPr>
        <p:blipFill rotWithShape="1">
          <a:blip r:embed="rId4">
            <a:alphaModFix/>
          </a:blip>
          <a:srcRect b="0" l="0" r="0" t="0"/>
          <a:stretch/>
        </p:blipFill>
        <p:spPr>
          <a:xfrm>
            <a:off x="7558326" y="2294096"/>
            <a:ext cx="4151709" cy="4151709"/>
          </a:xfrm>
          <a:prstGeom prst="rect">
            <a:avLst/>
          </a:prstGeom>
          <a:noFill/>
          <a:ln>
            <a:noFill/>
          </a:ln>
        </p:spPr>
      </p:pic>
      <p:sp>
        <p:nvSpPr>
          <p:cNvPr id="169" name="Google Shape;169;p11"/>
          <p:cNvSpPr/>
          <p:nvPr/>
        </p:nvSpPr>
        <p:spPr>
          <a:xfrm>
            <a:off x="7558326" y="6663095"/>
            <a:ext cx="2318504" cy="362188"/>
          </a:xfrm>
          <a:prstGeom prst="rect">
            <a:avLst/>
          </a:prstGeom>
          <a:noFill/>
          <a:ln>
            <a:noFill/>
          </a:ln>
        </p:spPr>
        <p:txBody>
          <a:bodyPr anchorCtr="0" anchor="t" bIns="45700" lIns="91425" spcFirstLastPara="1" rIns="91425" wrap="square" tIns="45700">
            <a:noAutofit/>
          </a:bodyPr>
          <a:lstStyle/>
          <a:p>
            <a:pPr indent="0" lvl="0" marL="0" marR="0" rtl="0" algn="l">
              <a:lnSpc>
                <a:spcPct val="125021"/>
              </a:lnSpc>
              <a:spcBef>
                <a:spcPts val="0"/>
              </a:spcBef>
              <a:spcAft>
                <a:spcPts val="0"/>
              </a:spcAft>
              <a:buClr>
                <a:srgbClr val="EBCCBB"/>
              </a:buClr>
              <a:buSzPts val="2282"/>
              <a:buFont typeface="Gelasio"/>
              <a:buNone/>
            </a:pPr>
            <a:r>
              <a:rPr lang="en-US" sz="2282">
                <a:solidFill>
                  <a:srgbClr val="EBCCBB"/>
                </a:solidFill>
                <a:latin typeface="Gelasio"/>
                <a:ea typeface="Gelasio"/>
                <a:cs typeface="Gelasio"/>
                <a:sym typeface="Gelasio"/>
              </a:rPr>
              <a:t>Output</a:t>
            </a:r>
            <a:endParaRPr sz="2282">
              <a:solidFill>
                <a:schemeClr val="dk1"/>
              </a:solidFill>
              <a:latin typeface="Calibri"/>
              <a:ea typeface="Calibri"/>
              <a:cs typeface="Calibri"/>
              <a:sym typeface="Calibri"/>
            </a:endParaRPr>
          </a:p>
        </p:txBody>
      </p:sp>
      <p:sp>
        <p:nvSpPr>
          <p:cNvPr id="170" name="Google Shape;170;p11"/>
          <p:cNvSpPr/>
          <p:nvPr/>
        </p:nvSpPr>
        <p:spPr>
          <a:xfrm>
            <a:off x="7558326" y="7218402"/>
            <a:ext cx="4353163" cy="309086"/>
          </a:xfrm>
          <a:prstGeom prst="rect">
            <a:avLst/>
          </a:prstGeom>
          <a:noFill/>
          <a:ln>
            <a:noFill/>
          </a:ln>
        </p:spPr>
        <p:txBody>
          <a:bodyPr anchorCtr="0" anchor="t" bIns="45700" lIns="91425" spcFirstLastPara="1" rIns="91425" wrap="square" tIns="45700">
            <a:noAutofit/>
          </a:bodyPr>
          <a:lstStyle/>
          <a:p>
            <a:pPr indent="0" lvl="0" marL="0" marR="0" rtl="0" algn="l">
              <a:lnSpc>
                <a:spcPct val="160026"/>
              </a:lnSpc>
              <a:spcBef>
                <a:spcPts val="0"/>
              </a:spcBef>
              <a:spcAft>
                <a:spcPts val="0"/>
              </a:spcAft>
              <a:buClr>
                <a:schemeClr val="dk1"/>
              </a:buClr>
              <a:buSzPts val="1521"/>
              <a:buFont typeface="Calibri"/>
              <a:buNone/>
            </a:pPr>
            <a:r>
              <a:t/>
            </a:r>
            <a:endParaRPr sz="1521">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